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6" r:id="rId17"/>
    <p:sldId id="277" r:id="rId18"/>
    <p:sldId id="278" r:id="rId19"/>
    <p:sldId id="279" r:id="rId20"/>
    <p:sldId id="272" r:id="rId21"/>
    <p:sldId id="280" r:id="rId22"/>
    <p:sldId id="281" r:id="rId23"/>
    <p:sldId id="284" r:id="rId24"/>
    <p:sldId id="285" r:id="rId25"/>
    <p:sldId id="286" r:id="rId26"/>
    <p:sldId id="287" r:id="rId27"/>
    <p:sldId id="288" r:id="rId28"/>
    <p:sldId id="289" r:id="rId29"/>
    <p:sldId id="290" r:id="rId30"/>
    <p:sldId id="291" r:id="rId31"/>
    <p:sldId id="283" r:id="rId32"/>
    <p:sldId id="273" r:id="rId33"/>
    <p:sldId id="275" r:id="rId34"/>
    <p:sldId id="292" r:id="rId35"/>
    <p:sldId id="293" r:id="rId36"/>
    <p:sldId id="294" r:id="rId37"/>
    <p:sldId id="295" r:id="rId38"/>
    <p:sldId id="296" r:id="rId39"/>
    <p:sldId id="297" r:id="rId40"/>
    <p:sldId id="298" r:id="rId41"/>
    <p:sldId id="299" r:id="rId42"/>
    <p:sldId id="300" r:id="rId43"/>
    <p:sldId id="301" r:id="rId44"/>
    <p:sldId id="304" r:id="rId45"/>
    <p:sldId id="305" r:id="rId46"/>
    <p:sldId id="306" r:id="rId47"/>
    <p:sldId id="307" r:id="rId48"/>
    <p:sldId id="308" r:id="rId49"/>
    <p:sldId id="309" r:id="rId50"/>
    <p:sldId id="274" r:id="rId51"/>
    <p:sldId id="310" r:id="rId52"/>
    <p:sldId id="311" r:id="rId53"/>
    <p:sldId id="312" r:id="rId54"/>
    <p:sldId id="314" r:id="rId55"/>
    <p:sldId id="313" r:id="rId56"/>
    <p:sldId id="315" r:id="rId57"/>
    <p:sldId id="303"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10/27/2017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10/27/2017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10/27/2017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10/27/2017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10/27/2017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10/27/2017</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10/27/2017</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hp.net/manual/en/book.mysqli.php" TargetMode="External"/><Relationship Id="rId2" Type="http://schemas.openxmlformats.org/officeDocument/2006/relationships/hyperlink" Target="http://php.net/manual/en/refs.database.ph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php.net/downloads.php" TargetMode="External"/><Relationship Id="rId2" Type="http://schemas.openxmlformats.org/officeDocument/2006/relationships/hyperlink" Target="http://httpd.apache.org/" TargetMode="External"/><Relationship Id="rId1" Type="http://schemas.openxmlformats.org/officeDocument/2006/relationships/slideLayout" Target="../slideLayouts/slideLayout2.xml"/><Relationship Id="rId4" Type="http://schemas.openxmlformats.org/officeDocument/2006/relationships/hyperlink" Target="http://dev.mysql.com/doc/"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apachefriends.org/download.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php.net/manual/en/language.types.integer.php" TargetMode="External"/><Relationship Id="rId2" Type="http://schemas.openxmlformats.org/officeDocument/2006/relationships/hyperlink" Target="http://php.net/manual/en/language.types.boolean.php" TargetMode="External"/><Relationship Id="rId1" Type="http://schemas.openxmlformats.org/officeDocument/2006/relationships/slideLayout" Target="../slideLayouts/slideLayout2.xml"/><Relationship Id="rId5" Type="http://schemas.openxmlformats.org/officeDocument/2006/relationships/hyperlink" Target="http://php.net/manual/en/language.types.string.php" TargetMode="External"/><Relationship Id="rId4" Type="http://schemas.openxmlformats.org/officeDocument/2006/relationships/hyperlink" Target="http://php.net/manual/en/language.types.float.php" TargetMode="External"/></Relationships>
</file>

<file path=ppt/slides/_rels/slide23.xml.rels><?xml version="1.0" encoding="UTF-8" standalone="yes"?>
<Relationships xmlns="http://schemas.openxmlformats.org/package/2006/relationships"><Relationship Id="rId2" Type="http://schemas.openxmlformats.org/officeDocument/2006/relationships/hyperlink" Target="http://php.net/manual/en/language.types.boolean.ph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php.net/manual/en/language.types.integer.php"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php.net/manual/en/language.types.float.php" TargetMode="External"/><Relationship Id="rId2" Type="http://schemas.openxmlformats.org/officeDocument/2006/relationships/hyperlink" Target="http://php.net/manual/en/language.types.integer.php" TargetMode="External"/><Relationship Id="rId1" Type="http://schemas.openxmlformats.org/officeDocument/2006/relationships/slideLayout" Target="../slideLayouts/slideLayout2.xml"/><Relationship Id="rId4" Type="http://schemas.openxmlformats.org/officeDocument/2006/relationships/hyperlink" Target="http://php.net/manual/en/function.round.php"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php.net/manual/en/language.types.float.php"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php.net/manual/en/language.types.string.php#language.types.string.syntax.single" TargetMode="External"/><Relationship Id="rId2" Type="http://schemas.openxmlformats.org/officeDocument/2006/relationships/hyperlink" Target="http://php.net/manual/en/language.types.string.php" TargetMode="External"/><Relationship Id="rId1" Type="http://schemas.openxmlformats.org/officeDocument/2006/relationships/slideLayout" Target="../slideLayouts/slideLayout2.xml"/><Relationship Id="rId6" Type="http://schemas.openxmlformats.org/officeDocument/2006/relationships/hyperlink" Target="http://php.net/manual/en/language.types.string.php#language.types.string.syntax.nowdoc" TargetMode="External"/><Relationship Id="rId5" Type="http://schemas.openxmlformats.org/officeDocument/2006/relationships/hyperlink" Target="http://php.net/manual/en/language.types.string.php#language.types.string.syntax.heredoc" TargetMode="External"/><Relationship Id="rId4" Type="http://schemas.openxmlformats.org/officeDocument/2006/relationships/hyperlink" Target="http://php.net/manual/en/language.types.string.php#language.types.string.syntax.double"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php.net/manual/en/language.types.string.php#language.types.string.syntax.single" TargetMode="External"/><Relationship Id="rId2" Type="http://schemas.openxmlformats.org/officeDocument/2006/relationships/hyperlink" Target="http://php.net/manual/en/language.types.string.php"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php.net/manual/en/language.types.string.php#language.types.string.syntax.single" TargetMode="External"/><Relationship Id="rId2" Type="http://schemas.openxmlformats.org/officeDocument/2006/relationships/hyperlink" Target="http://php.net/manual/en/language.types.string.ph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php.net/manual/en/language.types.string.php"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php.net/manual/en/language.types.object.php" TargetMode="External"/><Relationship Id="rId2" Type="http://schemas.openxmlformats.org/officeDocument/2006/relationships/hyperlink" Target="http://php.net/manual/en/language.types.array.php" TargetMode="External"/><Relationship Id="rId1" Type="http://schemas.openxmlformats.org/officeDocument/2006/relationships/slideLayout" Target="../slideLayouts/slideLayout2.xml"/><Relationship Id="rId6" Type="http://schemas.openxmlformats.org/officeDocument/2006/relationships/hyperlink" Target="http://php.net/manual/en/language.types.null.php" TargetMode="External"/><Relationship Id="rId5" Type="http://schemas.openxmlformats.org/officeDocument/2006/relationships/hyperlink" Target="http://php.net/manual/en/language.types.resource.php" TargetMode="External"/><Relationship Id="rId4" Type="http://schemas.openxmlformats.org/officeDocument/2006/relationships/hyperlink" Target="http://php.net/manual/en/language.types.callable.php"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php.net/manual/en/language.references.php"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php.net/manual/en/function.echo.ph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php.net/manual/en/language.basic-syntax.phpmode.ph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php.net/manual/en/language.variables.variable.php#language.variables.variabl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php.net/manual/en/language.variables.variable.php#language.variables.variabl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php.net/manual/en/language.variables.variable.php#language.variables.variable"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php.net/manual/en/function.constant.php"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php.net/manual/en/reserved.constants.php"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php.net/manual/en/language.operators.increment.php"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Introduction</a:t>
            </a:r>
            <a:endParaRPr lang="en-GB" dirty="0"/>
          </a:p>
        </p:txBody>
      </p:sp>
    </p:spTree>
    <p:extLst>
      <p:ext uri="{BB962C8B-B14F-4D97-AF65-F5344CB8AC3E}">
        <p14:creationId xmlns:p14="http://schemas.microsoft.com/office/powerpoint/2010/main" val="3557919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PHP do?</a:t>
            </a:r>
            <a:br>
              <a:rPr lang="en-GB" dirty="0"/>
            </a:br>
            <a:br>
              <a:rPr lang="en-GB" dirty="0"/>
            </a:br>
            <a:endParaRPr lang="en-GB" dirty="0"/>
          </a:p>
        </p:txBody>
      </p:sp>
      <p:sp>
        <p:nvSpPr>
          <p:cNvPr id="3" name="Content Placeholder 2"/>
          <p:cNvSpPr>
            <a:spLocks noGrp="1"/>
          </p:cNvSpPr>
          <p:nvPr>
            <p:ph idx="1"/>
          </p:nvPr>
        </p:nvSpPr>
        <p:spPr/>
        <p:txBody>
          <a:bodyPr>
            <a:normAutofit/>
          </a:bodyPr>
          <a:lstStyle/>
          <a:p>
            <a:r>
              <a:rPr lang="en-GB" sz="2400" dirty="0">
                <a:latin typeface="Times New Roman" panose="02020603050405020304" pitchFamily="18" charset="0"/>
                <a:cs typeface="Times New Roman" panose="02020603050405020304" pitchFamily="18" charset="0"/>
              </a:rPr>
              <a:t>There are three main areas where PHP scripts are used:</a:t>
            </a:r>
          </a:p>
          <a:p>
            <a:pPr marL="0" indent="0">
              <a:buNone/>
            </a:pPr>
            <a:endParaRPr lang="en-GB" sz="1600" dirty="0">
              <a:latin typeface="Times New Roman" panose="02020603050405020304" pitchFamily="18" charset="0"/>
              <a:cs typeface="Times New Roman" panose="02020603050405020304" pitchFamily="18" charset="0"/>
            </a:endParaRPr>
          </a:p>
          <a:p>
            <a:pPr marL="457200" indent="-457200">
              <a:buAutoNum type="arabicParenBoth" startAt="3"/>
            </a:pPr>
            <a:r>
              <a:rPr lang="en-GB" sz="2400" dirty="0">
                <a:latin typeface="Times New Roman" panose="02020603050405020304" pitchFamily="18" charset="0"/>
                <a:cs typeface="Times New Roman" panose="02020603050405020304" pitchFamily="18" charset="0"/>
              </a:rPr>
              <a:t>Writing desktop applications. </a:t>
            </a:r>
          </a:p>
          <a:p>
            <a:pPr marL="0" indent="0" algn="just">
              <a:buNone/>
            </a:pPr>
            <a:r>
              <a:rPr lang="en-GB" sz="2400" dirty="0">
                <a:latin typeface="Times New Roman" panose="02020603050405020304" pitchFamily="18" charset="0"/>
                <a:cs typeface="Times New Roman" panose="02020603050405020304" pitchFamily="18" charset="0"/>
              </a:rPr>
              <a:t>PHP is probably not the very best language to create a desktop application with a graphical user interface, but if you know PHP very well, and would like to use some advanced PHP features in your client-side applications.</a:t>
            </a:r>
          </a:p>
        </p:txBody>
      </p:sp>
    </p:spTree>
    <p:extLst>
      <p:ext uri="{BB962C8B-B14F-4D97-AF65-F5344CB8AC3E}">
        <p14:creationId xmlns:p14="http://schemas.microsoft.com/office/powerpoint/2010/main" val="33804401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PHP do?</a:t>
            </a:r>
            <a:br>
              <a:rPr lang="en-GB" dirty="0"/>
            </a:br>
            <a:br>
              <a:rPr lang="en-GB" dirty="0"/>
            </a:br>
            <a:endParaRPr lang="en-GB" dirty="0"/>
          </a:p>
        </p:txBody>
      </p:sp>
      <p:sp>
        <p:nvSpPr>
          <p:cNvPr id="3" name="Content Placeholder 2"/>
          <p:cNvSpPr>
            <a:spLocks noGrp="1"/>
          </p:cNvSpPr>
          <p:nvPr>
            <p:ph idx="1"/>
          </p:nvPr>
        </p:nvSpPr>
        <p:spPr>
          <a:xfrm>
            <a:off x="1451579" y="2015732"/>
            <a:ext cx="9603275" cy="3997141"/>
          </a:xfrm>
        </p:spPr>
        <p:txBody>
          <a:bodyPr>
            <a:normAutofit/>
          </a:bodyPr>
          <a:lstStyle/>
          <a:p>
            <a:pPr algn="just"/>
            <a:r>
              <a:rPr lang="en-GB" dirty="0">
                <a:latin typeface="Times New Roman" panose="02020603050405020304" pitchFamily="18" charset="0"/>
                <a:cs typeface="Times New Roman" panose="02020603050405020304" pitchFamily="18" charset="0"/>
              </a:rPr>
              <a:t>So with PHP, you have the freedom of choosing an operating system and a web server. With PHP you are not limited to output HTML. PHP's abilities includes outputting images, PDF files and even Flash movies (using </a:t>
            </a:r>
            <a:r>
              <a:rPr lang="en-GB" dirty="0" err="1">
                <a:latin typeface="Times New Roman" panose="02020603050405020304" pitchFamily="18" charset="0"/>
                <a:cs typeface="Times New Roman" panose="02020603050405020304" pitchFamily="18" charset="0"/>
              </a:rPr>
              <a:t>libswf</a:t>
            </a:r>
            <a:r>
              <a:rPr lang="en-GB" dirty="0">
                <a:latin typeface="Times New Roman" panose="02020603050405020304" pitchFamily="18" charset="0"/>
                <a:cs typeface="Times New Roman" panose="02020603050405020304" pitchFamily="18" charset="0"/>
              </a:rPr>
              <a:t> and Ming) generated on the fly. You can also output easily any text, such as XHTML and any other XML file. PHP can autogenerate these files, and save them in the file system, instead of printing it out, forming a server-side cache for your dynamic content.</a:t>
            </a:r>
          </a:p>
          <a:p>
            <a:pPr algn="just"/>
            <a:endParaRPr lang="en-GB" sz="100"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One of the strongest and most significant features in PHP is its support for a </a:t>
            </a:r>
            <a:r>
              <a:rPr lang="en-GB" dirty="0">
                <a:latin typeface="Times New Roman" panose="02020603050405020304" pitchFamily="18" charset="0"/>
                <a:cs typeface="Times New Roman" panose="02020603050405020304" pitchFamily="18" charset="0"/>
                <a:hlinkClick r:id="rId2"/>
              </a:rPr>
              <a:t>wide range of databases</a:t>
            </a:r>
            <a:r>
              <a:rPr lang="en-GB" dirty="0">
                <a:latin typeface="Times New Roman" panose="02020603050405020304" pitchFamily="18" charset="0"/>
                <a:cs typeface="Times New Roman" panose="02020603050405020304" pitchFamily="18" charset="0"/>
              </a:rPr>
              <a:t>. Writing a database-enabled web page is incredibly simple using one of the database specific extensions (e.g., for </a:t>
            </a:r>
            <a:r>
              <a:rPr lang="en-GB" dirty="0" err="1">
                <a:latin typeface="Times New Roman" panose="02020603050405020304" pitchFamily="18" charset="0"/>
                <a:cs typeface="Times New Roman" panose="02020603050405020304" pitchFamily="18" charset="0"/>
                <a:hlinkClick r:id="rId3"/>
              </a:rPr>
              <a:t>mysql</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1929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do I need?</a:t>
            </a:r>
            <a:br>
              <a:rPr lang="en-GB" dirty="0"/>
            </a:br>
            <a:br>
              <a:rPr lang="en-GB" dirty="0"/>
            </a:br>
            <a:endParaRPr lang="en-GB" dirty="0"/>
          </a:p>
        </p:txBody>
      </p:sp>
      <p:sp>
        <p:nvSpPr>
          <p:cNvPr id="3" name="Content Placeholder 2"/>
          <p:cNvSpPr>
            <a:spLocks noGrp="1"/>
          </p:cNvSpPr>
          <p:nvPr>
            <p:ph idx="1"/>
          </p:nvPr>
        </p:nvSpPr>
        <p:spPr>
          <a:xfrm>
            <a:off x="1451579" y="1967345"/>
            <a:ext cx="9603275" cy="4100946"/>
          </a:xfrm>
        </p:spPr>
        <p:txBody>
          <a:bodyPr>
            <a:normAutofit/>
          </a:bodyPr>
          <a:lstStyle/>
          <a:p>
            <a:pPr algn="just"/>
            <a:r>
              <a:rPr lang="en-GB" dirty="0">
                <a:latin typeface="Times New Roman" panose="02020603050405020304" pitchFamily="18" charset="0"/>
                <a:cs typeface="Times New Roman" panose="02020603050405020304" pitchFamily="18" charset="0"/>
              </a:rPr>
              <a:t>If your server supports PHP, then you do not need to do anything. Just create your .</a:t>
            </a:r>
            <a:r>
              <a:rPr lang="en-GB" dirty="0" err="1">
                <a:latin typeface="Times New Roman" panose="02020603050405020304" pitchFamily="18" charset="0"/>
                <a:cs typeface="Times New Roman" panose="02020603050405020304" pitchFamily="18" charset="0"/>
              </a:rPr>
              <a:t>php</a:t>
            </a:r>
            <a:r>
              <a:rPr lang="en-GB" dirty="0">
                <a:latin typeface="Times New Roman" panose="02020603050405020304" pitchFamily="18" charset="0"/>
                <a:cs typeface="Times New Roman" panose="02020603050405020304" pitchFamily="18" charset="0"/>
              </a:rPr>
              <a:t> files, put them in your web directory and the server will automatically parse them for you. There is no need to compile anything nor do you need to install any extra tools. </a:t>
            </a:r>
          </a:p>
          <a:p>
            <a:pPr algn="just"/>
            <a:r>
              <a:rPr lang="en-GB" dirty="0">
                <a:latin typeface="Times New Roman" panose="02020603050405020304" pitchFamily="18" charset="0"/>
                <a:cs typeface="Times New Roman" panose="02020603050405020304" pitchFamily="18" charset="0"/>
              </a:rPr>
              <a:t>Think of these PHP-enabled files as simple HTML files with a whole new family of magical tags that let you do all sorts of things.</a:t>
            </a:r>
          </a:p>
          <a:p>
            <a:pPr algn="just"/>
            <a:r>
              <a:rPr lang="en-GB" dirty="0">
                <a:latin typeface="Times New Roman" panose="02020603050405020304" pitchFamily="18" charset="0"/>
                <a:cs typeface="Times New Roman" panose="02020603050405020304" pitchFamily="18" charset="0"/>
              </a:rPr>
              <a:t>Let us say you want to save precious bandwidth and develop locally. In this case, you will want to install a web server, such as </a:t>
            </a:r>
            <a:r>
              <a:rPr lang="en-GB" dirty="0">
                <a:latin typeface="Times New Roman" panose="02020603050405020304" pitchFamily="18" charset="0"/>
                <a:cs typeface="Times New Roman" panose="02020603050405020304" pitchFamily="18" charset="0"/>
                <a:hlinkClick r:id="rId2"/>
              </a:rPr>
              <a:t>Apache</a:t>
            </a:r>
            <a:r>
              <a:rPr lang="en-GB" dirty="0">
                <a:latin typeface="Times New Roman" panose="02020603050405020304" pitchFamily="18" charset="0"/>
                <a:cs typeface="Times New Roman" panose="02020603050405020304" pitchFamily="18" charset="0"/>
              </a:rPr>
              <a:t>, and of course </a:t>
            </a:r>
            <a:r>
              <a:rPr lang="en-GB" dirty="0">
                <a:latin typeface="Times New Roman" panose="02020603050405020304" pitchFamily="18" charset="0"/>
                <a:cs typeface="Times New Roman" panose="02020603050405020304" pitchFamily="18" charset="0"/>
                <a:hlinkClick r:id="rId3"/>
              </a:rPr>
              <a:t>PHP</a:t>
            </a:r>
            <a:r>
              <a:rPr lang="en-GB" dirty="0">
                <a:latin typeface="Times New Roman" panose="02020603050405020304" pitchFamily="18" charset="0"/>
                <a:cs typeface="Times New Roman" panose="02020603050405020304" pitchFamily="18" charset="0"/>
              </a:rPr>
              <a:t>.  You will most likely want to install a database as well, such as </a:t>
            </a:r>
            <a:r>
              <a:rPr lang="en-GB" dirty="0">
                <a:latin typeface="Times New Roman" panose="02020603050405020304" pitchFamily="18" charset="0"/>
                <a:cs typeface="Times New Roman" panose="02020603050405020304" pitchFamily="18" charset="0"/>
                <a:hlinkClick r:id="rId4"/>
              </a:rPr>
              <a:t>MySQL</a:t>
            </a:r>
            <a:r>
              <a:rPr lang="en-GB"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425205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General Installation Considerations</a:t>
            </a:r>
            <a:br>
              <a:rPr lang="en-GB" dirty="0"/>
            </a:br>
            <a:br>
              <a:rPr lang="en-GB" dirty="0"/>
            </a:br>
            <a:endParaRPr lang="en-GB" dirty="0"/>
          </a:p>
        </p:txBody>
      </p:sp>
      <p:sp>
        <p:nvSpPr>
          <p:cNvPr id="3" name="Content Placeholder 2"/>
          <p:cNvSpPr>
            <a:spLocks noGrp="1"/>
          </p:cNvSpPr>
          <p:nvPr>
            <p:ph idx="1"/>
          </p:nvPr>
        </p:nvSpPr>
        <p:spPr>
          <a:xfrm>
            <a:off x="1451579" y="2015732"/>
            <a:ext cx="9603275" cy="3830886"/>
          </a:xfrm>
        </p:spPr>
        <p:txBody>
          <a:bodyPr>
            <a:normAutofit/>
          </a:bodyPr>
          <a:lstStyle/>
          <a:p>
            <a:pPr algn="just"/>
            <a:r>
              <a:rPr lang="en-GB" dirty="0">
                <a:cs typeface="+mj-cs"/>
              </a:rPr>
              <a:t>For the first and most common form, you need three things: PHP itself, a web server and a web browser. You probably already have a web browser, and depending on your operating system setup, you may also have a web server (e.g. Apache on Linux and </a:t>
            </a:r>
            <a:r>
              <a:rPr lang="en-GB" dirty="0" err="1">
                <a:cs typeface="+mj-cs"/>
              </a:rPr>
              <a:t>MacOS</a:t>
            </a:r>
            <a:r>
              <a:rPr lang="en-GB" dirty="0">
                <a:cs typeface="+mj-cs"/>
              </a:rPr>
              <a:t> X; IIS on Windows). </a:t>
            </a:r>
            <a:endParaRPr lang="ar-EG" dirty="0">
              <a:cs typeface="+mj-cs"/>
            </a:endParaRPr>
          </a:p>
          <a:p>
            <a:pPr marL="457200" indent="-457200" algn="just">
              <a:buFont typeface="+mj-lt"/>
              <a:buAutoNum type="arabicParenR"/>
            </a:pPr>
            <a:r>
              <a:rPr lang="en-US" dirty="0">
                <a:cs typeface="+mj-cs"/>
              </a:rPr>
              <a:t>PHP </a:t>
            </a:r>
          </a:p>
          <a:p>
            <a:pPr marL="457200" indent="-457200" algn="just">
              <a:buFont typeface="+mj-lt"/>
              <a:buAutoNum type="arabicParenR"/>
            </a:pPr>
            <a:r>
              <a:rPr lang="en-US" dirty="0">
                <a:cs typeface="+mj-cs"/>
              </a:rPr>
              <a:t>Web server (</a:t>
            </a:r>
            <a:r>
              <a:rPr lang="en-GB" dirty="0">
                <a:cs typeface="+mj-cs"/>
              </a:rPr>
              <a:t>Apache) – Data Base (MySQL)</a:t>
            </a:r>
            <a:endParaRPr lang="en-US" dirty="0">
              <a:cs typeface="+mj-cs"/>
            </a:endParaRPr>
          </a:p>
          <a:p>
            <a:pPr marL="457200" indent="-457200" algn="just">
              <a:buFont typeface="+mj-lt"/>
              <a:buAutoNum type="arabicParenR"/>
            </a:pPr>
            <a:r>
              <a:rPr lang="en-US" dirty="0">
                <a:cs typeface="+mj-cs"/>
              </a:rPr>
              <a:t>Web Browser   (Google Chrome)</a:t>
            </a:r>
          </a:p>
          <a:p>
            <a:pPr marL="457200" indent="-457200" algn="just">
              <a:buFont typeface="+mj-lt"/>
              <a:buAutoNum type="arabicParenR"/>
            </a:pPr>
            <a:r>
              <a:rPr lang="en-US" dirty="0">
                <a:cs typeface="+mj-cs"/>
              </a:rPr>
              <a:t>Editor</a:t>
            </a:r>
            <a:endParaRPr lang="en-GB" dirty="0">
              <a:cs typeface="+mj-cs"/>
            </a:endParaRPr>
          </a:p>
        </p:txBody>
      </p:sp>
    </p:spTree>
    <p:extLst>
      <p:ext uri="{BB962C8B-B14F-4D97-AF65-F5344CB8AC3E}">
        <p14:creationId xmlns:p14="http://schemas.microsoft.com/office/powerpoint/2010/main" val="6242883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PHP</a:t>
            </a:r>
            <a:endParaRPr lang="en-GB" dirty="0"/>
          </a:p>
        </p:txBody>
      </p:sp>
      <p:sp>
        <p:nvSpPr>
          <p:cNvPr id="3" name="Content Placeholder 2"/>
          <p:cNvSpPr>
            <a:spLocks noGrp="1"/>
          </p:cNvSpPr>
          <p:nvPr>
            <p:ph idx="1"/>
          </p:nvPr>
        </p:nvSpPr>
        <p:spPr/>
        <p:txBody>
          <a:bodyPr/>
          <a:lstStyle/>
          <a:p>
            <a:r>
              <a:rPr lang="en-US" dirty="0"/>
              <a:t>Lamp                        Linux Apache, MySQL, PHP </a:t>
            </a:r>
          </a:p>
          <a:p>
            <a:r>
              <a:rPr lang="en-US" dirty="0" err="1"/>
              <a:t>Mamp</a:t>
            </a:r>
            <a:r>
              <a:rPr lang="en-US" dirty="0"/>
              <a:t> 	         Mac Apache, MySQL, PHP</a:t>
            </a:r>
          </a:p>
          <a:p>
            <a:r>
              <a:rPr lang="en-US" dirty="0" err="1"/>
              <a:t>WampServer</a:t>
            </a:r>
            <a:r>
              <a:rPr lang="en-US" dirty="0"/>
              <a:t>             Windows Apache, MySQL, PHP </a:t>
            </a:r>
          </a:p>
          <a:p>
            <a:r>
              <a:rPr lang="en-US" dirty="0" err="1"/>
              <a:t>Xampp</a:t>
            </a:r>
            <a:r>
              <a:rPr lang="en-US" dirty="0"/>
              <a:t>                      All OS Apache, MySQL, PHP, and PERL </a:t>
            </a:r>
          </a:p>
          <a:p>
            <a:endParaRPr lang="en-US" dirty="0"/>
          </a:p>
          <a:p>
            <a:r>
              <a:rPr lang="en-US" dirty="0" err="1"/>
              <a:t>Xampp</a:t>
            </a:r>
            <a:r>
              <a:rPr lang="en-US" dirty="0"/>
              <a:t> download in Google </a:t>
            </a:r>
          </a:p>
          <a:p>
            <a:r>
              <a:rPr lang="en-GB" dirty="0">
                <a:hlinkClick r:id="rId2"/>
              </a:rPr>
              <a:t>From Download XAMPP - Apache Friends</a:t>
            </a:r>
            <a:endParaRPr lang="en-GB" dirty="0"/>
          </a:p>
          <a:p>
            <a:endParaRPr lang="en-US" dirty="0"/>
          </a:p>
          <a:p>
            <a:endParaRPr lang="en-GB" dirty="0"/>
          </a:p>
        </p:txBody>
      </p:sp>
    </p:spTree>
    <p:extLst>
      <p:ext uri="{BB962C8B-B14F-4D97-AF65-F5344CB8AC3E}">
        <p14:creationId xmlns:p14="http://schemas.microsoft.com/office/powerpoint/2010/main" val="2566693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Editor</a:t>
            </a:r>
            <a:br>
              <a:rPr lang="en-US" dirty="0"/>
            </a:br>
            <a:endParaRPr lang="en-GB" dirty="0"/>
          </a:p>
        </p:txBody>
      </p:sp>
      <p:sp>
        <p:nvSpPr>
          <p:cNvPr id="3" name="Content Placeholder 2"/>
          <p:cNvSpPr>
            <a:spLocks noGrp="1"/>
          </p:cNvSpPr>
          <p:nvPr>
            <p:ph idx="1"/>
          </p:nvPr>
        </p:nvSpPr>
        <p:spPr/>
        <p:txBody>
          <a:bodyPr>
            <a:normAutofit/>
          </a:bodyPr>
          <a:lstStyle/>
          <a:p>
            <a:endParaRPr lang="en-US" dirty="0"/>
          </a:p>
          <a:p>
            <a:r>
              <a:rPr lang="en-US" dirty="0" err="1"/>
              <a:t>KomodoIDE</a:t>
            </a:r>
            <a:r>
              <a:rPr lang="en-US" dirty="0"/>
              <a:t>: 	Trial 30 days </a:t>
            </a:r>
          </a:p>
          <a:p>
            <a:r>
              <a:rPr lang="en-US" dirty="0"/>
              <a:t> </a:t>
            </a:r>
            <a:r>
              <a:rPr lang="en-US" dirty="0" err="1"/>
              <a:t>SublimeText</a:t>
            </a:r>
            <a:r>
              <a:rPr lang="en-US" dirty="0"/>
              <a:t>: 	Free </a:t>
            </a:r>
          </a:p>
          <a:p>
            <a:r>
              <a:rPr lang="en-US" dirty="0" err="1"/>
              <a:t>Netbeans</a:t>
            </a:r>
            <a:r>
              <a:rPr lang="en-US" dirty="0"/>
              <a:t>:  	Free  </a:t>
            </a:r>
          </a:p>
          <a:p>
            <a:r>
              <a:rPr lang="en-US" dirty="0" err="1"/>
              <a:t>AptanaStudio</a:t>
            </a:r>
            <a:r>
              <a:rPr lang="en-US" dirty="0"/>
              <a:t>: 	Free</a:t>
            </a:r>
          </a:p>
          <a:p>
            <a:pPr marL="0" indent="0">
              <a:buNone/>
            </a:pPr>
            <a:endParaRPr lang="en-GB" dirty="0"/>
          </a:p>
        </p:txBody>
      </p:sp>
    </p:spTree>
    <p:extLst>
      <p:ext uri="{BB962C8B-B14F-4D97-AF65-F5344CB8AC3E}">
        <p14:creationId xmlns:p14="http://schemas.microsoft.com/office/powerpoint/2010/main" val="42321661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US" dirty="0"/>
              <a:t>After setup </a:t>
            </a:r>
            <a:r>
              <a:rPr lang="en-US" dirty="0" err="1"/>
              <a:t>Xampp</a:t>
            </a:r>
            <a:r>
              <a:rPr lang="en-US" dirty="0"/>
              <a:t>, you will find a folder called </a:t>
            </a:r>
            <a:r>
              <a:rPr lang="en-US" dirty="0" err="1"/>
              <a:t>xampp</a:t>
            </a:r>
            <a:r>
              <a:rPr lang="en-US" dirty="0"/>
              <a:t> in the partition C.</a:t>
            </a:r>
          </a:p>
          <a:p>
            <a:r>
              <a:rPr lang="en-US" dirty="0"/>
              <a:t>C ------ </a:t>
            </a:r>
            <a:r>
              <a:rPr lang="en-US" dirty="0" err="1"/>
              <a:t>xampp</a:t>
            </a:r>
            <a:r>
              <a:rPr lang="en-US" dirty="0"/>
              <a:t>      ----------</a:t>
            </a:r>
            <a:r>
              <a:rPr lang="en-US" dirty="0" err="1"/>
              <a:t>htdocs</a:t>
            </a:r>
            <a:r>
              <a:rPr lang="en-US" dirty="0"/>
              <a:t> ( hypertext documents) ( pages that should be shown in local host).</a:t>
            </a:r>
          </a:p>
          <a:p>
            <a:endParaRPr lang="en-US" dirty="0"/>
          </a:p>
          <a:p>
            <a:endParaRPr lang="en-GB" dirty="0"/>
          </a:p>
        </p:txBody>
      </p:sp>
    </p:spTree>
    <p:extLst>
      <p:ext uri="{BB962C8B-B14F-4D97-AF65-F5344CB8AC3E}">
        <p14:creationId xmlns:p14="http://schemas.microsoft.com/office/powerpoint/2010/main" val="267120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Basic syntax</a:t>
            </a:r>
            <a:br>
              <a:rPr lang="en-GB" dirty="0"/>
            </a:br>
            <a:r>
              <a:rPr lang="en-GB" dirty="0"/>
              <a:t>PHP tags</a:t>
            </a:r>
          </a:p>
        </p:txBody>
      </p:sp>
      <p:sp>
        <p:nvSpPr>
          <p:cNvPr id="3" name="Content Placeholder 2"/>
          <p:cNvSpPr>
            <a:spLocks noGrp="1"/>
          </p:cNvSpPr>
          <p:nvPr>
            <p:ph idx="1"/>
          </p:nvPr>
        </p:nvSpPr>
        <p:spPr/>
        <p:txBody>
          <a:bodyPr/>
          <a:lstStyle/>
          <a:p>
            <a:r>
              <a:rPr lang="en-GB" dirty="0"/>
              <a:t>When PHP parses a file, it looks for opening and closing tags, which are </a:t>
            </a:r>
            <a:r>
              <a:rPr lang="en-GB" i="1" dirty="0"/>
              <a:t>&lt;?</a:t>
            </a:r>
            <a:r>
              <a:rPr lang="en-GB" i="1" dirty="0" err="1"/>
              <a:t>php</a:t>
            </a:r>
            <a:r>
              <a:rPr lang="en-GB" dirty="0"/>
              <a:t> and </a:t>
            </a:r>
            <a:r>
              <a:rPr lang="en-GB" i="1" dirty="0"/>
              <a:t>?&gt;</a:t>
            </a:r>
            <a:r>
              <a:rPr lang="en-GB" dirty="0"/>
              <a:t> which tell PHP to start and stop interpreting the code between them.</a:t>
            </a:r>
          </a:p>
          <a:p>
            <a:r>
              <a:rPr lang="en-GB" dirty="0"/>
              <a:t> Parsing in this manner allows PHP to be embedded in all sorts of different documents, as everything outside of a pair of opening and closing tags is ignored by the PHP parser.</a:t>
            </a:r>
          </a:p>
          <a:p>
            <a:r>
              <a:rPr lang="en-GB" dirty="0"/>
              <a:t>If a file is pure PHP code, it is preferable to omit the PHP closing tag at the end of the file. This prevents accidental whitespace or new lines being added after the PHP closing tag.</a:t>
            </a:r>
          </a:p>
        </p:txBody>
      </p:sp>
    </p:spTree>
    <p:extLst>
      <p:ext uri="{BB962C8B-B14F-4D97-AF65-F5344CB8AC3E}">
        <p14:creationId xmlns:p14="http://schemas.microsoft.com/office/powerpoint/2010/main" val="3348288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Basic syntax</a:t>
            </a:r>
            <a:br>
              <a:rPr lang="en-US" dirty="0"/>
            </a:br>
            <a:r>
              <a:rPr lang="en-GB" dirty="0"/>
              <a:t>Instruction separation </a:t>
            </a:r>
          </a:p>
        </p:txBody>
      </p:sp>
      <p:sp>
        <p:nvSpPr>
          <p:cNvPr id="3" name="Content Placeholder 2"/>
          <p:cNvSpPr>
            <a:spLocks noGrp="1"/>
          </p:cNvSpPr>
          <p:nvPr>
            <p:ph idx="1"/>
          </p:nvPr>
        </p:nvSpPr>
        <p:spPr/>
        <p:txBody>
          <a:bodyPr>
            <a:normAutofit fontScale="92500" lnSpcReduction="20000"/>
          </a:bodyPr>
          <a:lstStyle/>
          <a:p>
            <a:r>
              <a:rPr lang="en-GB" dirty="0"/>
              <a:t>As in C or Perl, PHP requires instructions to be terminated with a </a:t>
            </a:r>
            <a:r>
              <a:rPr lang="en-GB" b="1" dirty="0"/>
              <a:t>semicolon</a:t>
            </a:r>
            <a:r>
              <a:rPr lang="en-GB" dirty="0"/>
              <a:t> at the end of each statement. The closing tag of a block of PHP code automatically implies a semicolon; you do not need to have a semicolon terminating the last line of a PHP block. The closing tag for the block will include the immediately trailing newline if one is present.</a:t>
            </a:r>
          </a:p>
          <a:p>
            <a:r>
              <a:rPr lang="en-GB" dirty="0"/>
              <a:t>&lt;?</a:t>
            </a:r>
            <a:r>
              <a:rPr lang="en-GB" dirty="0" err="1"/>
              <a:t>php</a:t>
            </a:r>
            <a:br>
              <a:rPr lang="en-GB" dirty="0"/>
            </a:br>
            <a:r>
              <a:rPr lang="en-GB" dirty="0"/>
              <a:t>    echo 'This is a test';</a:t>
            </a:r>
            <a:br>
              <a:rPr lang="en-GB" dirty="0"/>
            </a:br>
            <a:r>
              <a:rPr lang="en-GB" dirty="0"/>
              <a:t>?&gt;</a:t>
            </a:r>
            <a:br>
              <a:rPr lang="en-GB" dirty="0"/>
            </a:br>
            <a:br>
              <a:rPr lang="en-GB" dirty="0"/>
            </a:br>
            <a:r>
              <a:rPr lang="en-GB" dirty="0"/>
              <a:t>&lt;?</a:t>
            </a:r>
            <a:r>
              <a:rPr lang="en-GB" dirty="0" err="1"/>
              <a:t>php</a:t>
            </a:r>
            <a:r>
              <a:rPr lang="en-GB" dirty="0"/>
              <a:t> echo 'This is a test' ?&gt;</a:t>
            </a:r>
            <a:br>
              <a:rPr lang="en-GB" dirty="0"/>
            </a:br>
            <a:br>
              <a:rPr lang="en-GB" dirty="0"/>
            </a:br>
            <a:r>
              <a:rPr lang="en-GB" dirty="0"/>
              <a:t>&lt;?</a:t>
            </a:r>
            <a:r>
              <a:rPr lang="en-GB" dirty="0" err="1"/>
              <a:t>php</a:t>
            </a:r>
            <a:r>
              <a:rPr lang="en-GB" dirty="0"/>
              <a:t> echo 'We omitted the last closing tag';</a:t>
            </a:r>
          </a:p>
        </p:txBody>
      </p:sp>
    </p:spTree>
    <p:extLst>
      <p:ext uri="{BB962C8B-B14F-4D97-AF65-F5344CB8AC3E}">
        <p14:creationId xmlns:p14="http://schemas.microsoft.com/office/powerpoint/2010/main" val="30735993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endParaRPr lang="en-GB" dirty="0"/>
          </a:p>
        </p:txBody>
      </p:sp>
      <p:sp>
        <p:nvSpPr>
          <p:cNvPr id="3" name="Content Placeholder 2"/>
          <p:cNvSpPr>
            <a:spLocks noGrp="1"/>
          </p:cNvSpPr>
          <p:nvPr>
            <p:ph idx="1"/>
          </p:nvPr>
        </p:nvSpPr>
        <p:spPr/>
        <p:txBody>
          <a:bodyPr>
            <a:normAutofit fontScale="92500" lnSpcReduction="10000"/>
          </a:bodyPr>
          <a:lstStyle/>
          <a:p>
            <a:pPr>
              <a:lnSpc>
                <a:spcPct val="90000"/>
              </a:lnSpc>
            </a:pPr>
            <a:r>
              <a:rPr lang="en-US" dirty="0"/>
              <a:t>Message to everyone who reads source program and is used to document source code.</a:t>
            </a:r>
          </a:p>
          <a:p>
            <a:pPr>
              <a:lnSpc>
                <a:spcPct val="90000"/>
              </a:lnSpc>
            </a:pPr>
            <a:endParaRPr lang="en-US" sz="1100" dirty="0"/>
          </a:p>
          <a:p>
            <a:pPr>
              <a:lnSpc>
                <a:spcPct val="90000"/>
              </a:lnSpc>
            </a:pPr>
            <a:r>
              <a:rPr lang="en-US" dirty="0"/>
              <a:t> Makes the program more readable and eye catching.</a:t>
            </a:r>
          </a:p>
          <a:p>
            <a:pPr>
              <a:lnSpc>
                <a:spcPct val="90000"/>
              </a:lnSpc>
            </a:pPr>
            <a:endParaRPr lang="en-US" sz="1100" dirty="0"/>
          </a:p>
          <a:p>
            <a:pPr>
              <a:lnSpc>
                <a:spcPct val="90000"/>
              </a:lnSpc>
            </a:pPr>
            <a:r>
              <a:rPr lang="en-US" dirty="0"/>
              <a:t> Non executable statement.</a:t>
            </a:r>
          </a:p>
          <a:p>
            <a:pPr>
              <a:lnSpc>
                <a:spcPct val="90000"/>
              </a:lnSpc>
            </a:pPr>
            <a:endParaRPr lang="en-US" sz="1100" dirty="0"/>
          </a:p>
          <a:p>
            <a:pPr>
              <a:lnSpc>
                <a:spcPct val="90000"/>
              </a:lnSpc>
            </a:pPr>
            <a:r>
              <a:rPr lang="en-US" dirty="0"/>
              <a:t> Always neglected by compiler.</a:t>
            </a:r>
          </a:p>
          <a:p>
            <a:pPr>
              <a:lnSpc>
                <a:spcPct val="90000"/>
              </a:lnSpc>
            </a:pPr>
            <a:endParaRPr lang="en-US" sz="1100" dirty="0"/>
          </a:p>
          <a:p>
            <a:pPr>
              <a:lnSpc>
                <a:spcPct val="90000"/>
              </a:lnSpc>
            </a:pPr>
            <a:r>
              <a:rPr lang="en-US" dirty="0"/>
              <a:t> Can be written anywhere and any number of times.</a:t>
            </a:r>
          </a:p>
          <a:p>
            <a:pPr>
              <a:lnSpc>
                <a:spcPct val="90000"/>
              </a:lnSpc>
            </a:pPr>
            <a:endParaRPr lang="en-US" sz="1100" dirty="0"/>
          </a:p>
          <a:p>
            <a:pPr>
              <a:lnSpc>
                <a:spcPct val="90000"/>
              </a:lnSpc>
            </a:pPr>
            <a:r>
              <a:rPr lang="en-US" dirty="0"/>
              <a:t> Use as many comments as possible.</a:t>
            </a:r>
          </a:p>
          <a:p>
            <a:endParaRPr lang="en-GB" dirty="0"/>
          </a:p>
        </p:txBody>
      </p:sp>
    </p:spTree>
    <p:extLst>
      <p:ext uri="{BB962C8B-B14F-4D97-AF65-F5344CB8AC3E}">
        <p14:creationId xmlns:p14="http://schemas.microsoft.com/office/powerpoint/2010/main" val="350299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PHP?</a:t>
            </a:r>
            <a:br>
              <a:rPr lang="en-GB" dirty="0"/>
            </a:br>
            <a:endParaRPr lang="en-GB" dirty="0"/>
          </a:p>
        </p:txBody>
      </p:sp>
      <p:sp>
        <p:nvSpPr>
          <p:cNvPr id="8" name="Rectangle 5"/>
          <p:cNvSpPr>
            <a:spLocks noGrp="1" noChangeArrowheads="1"/>
          </p:cNvSpPr>
          <p:nvPr>
            <p:ph idx="1"/>
          </p:nvPr>
        </p:nvSpPr>
        <p:spPr bwMode="auto">
          <a:xfrm>
            <a:off x="1451579" y="1946319"/>
            <a:ext cx="8883912" cy="1938992"/>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PHP</a:t>
            </a:r>
            <a:r>
              <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a:t>
            </a:r>
            <a:r>
              <a:rPr kumimoji="0" lang="en-US" altLang="en-US" sz="2400" b="0" i="1"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Hypertext Preprocessor</a:t>
            </a:r>
            <a:r>
              <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marL="0" lvl="0" indent="0">
              <a:lnSpc>
                <a:spcPct val="100000"/>
              </a:lnSpc>
              <a:buClrTx/>
              <a:buSzTx/>
              <a:buNone/>
            </a:pP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 a widely-used open source general-purpose scripting language that is especially suited for web development and can be embedded into HTML.</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91225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endParaRPr lang="en-GB"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defRPr/>
            </a:pPr>
            <a:r>
              <a:rPr lang="en-US" sz="2400" dirty="0"/>
              <a:t>Single Line Comment</a:t>
            </a:r>
          </a:p>
          <a:p>
            <a:pPr>
              <a:defRPr/>
            </a:pPr>
            <a:r>
              <a:rPr lang="en-US" dirty="0"/>
              <a:t>starts with “</a:t>
            </a:r>
            <a:r>
              <a:rPr lang="en-US" sz="2400" b="1" dirty="0"/>
              <a:t>//</a:t>
            </a:r>
            <a:r>
              <a:rPr lang="en-US" dirty="0"/>
              <a:t>” symbol.</a:t>
            </a:r>
          </a:p>
          <a:p>
            <a:pPr>
              <a:defRPr/>
            </a:pPr>
            <a:r>
              <a:rPr lang="en-US" dirty="0"/>
              <a:t>Remaining line after “</a:t>
            </a:r>
            <a:r>
              <a:rPr lang="en-US" sz="2400" b="1" dirty="0"/>
              <a:t>//</a:t>
            </a:r>
            <a:r>
              <a:rPr lang="en-US" dirty="0"/>
              <a:t>” symbol is ignored by browser.</a:t>
            </a:r>
          </a:p>
          <a:p>
            <a:pPr>
              <a:defRPr/>
            </a:pPr>
            <a:r>
              <a:rPr lang="en-US" dirty="0"/>
              <a:t>End of Line is considered as End of the comment.</a:t>
            </a:r>
          </a:p>
          <a:p>
            <a:pPr marL="514350" indent="-514350">
              <a:buNone/>
              <a:defRPr/>
            </a:pPr>
            <a:endParaRPr lang="en-US" sz="1600" dirty="0"/>
          </a:p>
          <a:p>
            <a:pPr marL="514350" indent="-514350">
              <a:buNone/>
              <a:defRPr/>
            </a:pPr>
            <a:r>
              <a:rPr lang="en-US" sz="2400" dirty="0"/>
              <a:t>2. Multiple Line Comment (Block Comment)</a:t>
            </a:r>
          </a:p>
          <a:p>
            <a:pPr>
              <a:defRPr/>
            </a:pPr>
            <a:r>
              <a:rPr lang="en-US" dirty="0"/>
              <a:t>starts with “</a:t>
            </a:r>
            <a:r>
              <a:rPr lang="en-US" sz="2400" b="1" dirty="0"/>
              <a:t>/*</a:t>
            </a:r>
            <a:r>
              <a:rPr lang="en-US" dirty="0"/>
              <a:t>” symbol.</a:t>
            </a:r>
          </a:p>
          <a:p>
            <a:pPr>
              <a:defRPr/>
            </a:pPr>
            <a:r>
              <a:rPr lang="en-US" dirty="0"/>
              <a:t>ends with “</a:t>
            </a:r>
            <a:r>
              <a:rPr lang="en-US" sz="2400" b="1" dirty="0"/>
              <a:t>*/</a:t>
            </a:r>
            <a:r>
              <a:rPr lang="en-US" dirty="0"/>
              <a:t>” symbol.</a:t>
            </a:r>
          </a:p>
          <a:p>
            <a:endParaRPr lang="en-GB" dirty="0"/>
          </a:p>
        </p:txBody>
      </p:sp>
    </p:spTree>
    <p:extLst>
      <p:ext uri="{BB962C8B-B14F-4D97-AF65-F5344CB8AC3E}">
        <p14:creationId xmlns:p14="http://schemas.microsoft.com/office/powerpoint/2010/main" val="3469284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Comments</a:t>
            </a:r>
            <a:endParaRPr lang="en-GB" dirty="0"/>
          </a:p>
        </p:txBody>
      </p:sp>
      <p:sp>
        <p:nvSpPr>
          <p:cNvPr id="3" name="Content Placeholder 2"/>
          <p:cNvSpPr>
            <a:spLocks noGrp="1"/>
          </p:cNvSpPr>
          <p:nvPr>
            <p:ph idx="1"/>
          </p:nvPr>
        </p:nvSpPr>
        <p:spPr/>
        <p:txBody>
          <a:bodyPr>
            <a:normAutofit fontScale="85000" lnSpcReduction="20000"/>
          </a:bodyPr>
          <a:lstStyle/>
          <a:p>
            <a:r>
              <a:rPr lang="en-US" dirty="0"/>
              <a:t>Example:</a:t>
            </a:r>
            <a:endParaRPr lang="en-GB" dirty="0"/>
          </a:p>
          <a:p>
            <a:pPr marL="0" indent="0">
              <a:buNone/>
            </a:pPr>
            <a:r>
              <a:rPr lang="en-GB" dirty="0"/>
              <a:t>&lt;?</a:t>
            </a:r>
            <a:r>
              <a:rPr lang="en-GB" dirty="0" err="1"/>
              <a:t>php</a:t>
            </a:r>
            <a:endParaRPr lang="en-GB" dirty="0"/>
          </a:p>
          <a:p>
            <a:pPr marL="0" indent="0">
              <a:buNone/>
            </a:pPr>
            <a:r>
              <a:rPr lang="en-GB" dirty="0"/>
              <a:t>echo "This is a test";   // This is a one line comment</a:t>
            </a:r>
          </a:p>
          <a:p>
            <a:pPr marL="0" indent="0">
              <a:buNone/>
            </a:pPr>
            <a:r>
              <a:rPr lang="en-GB" dirty="0"/>
              <a:t>/*  This is </a:t>
            </a:r>
          </a:p>
          <a:p>
            <a:pPr marL="0" indent="0">
              <a:buNone/>
            </a:pPr>
            <a:r>
              <a:rPr lang="en-GB" dirty="0"/>
              <a:t>a multiple line comment </a:t>
            </a:r>
          </a:p>
          <a:p>
            <a:pPr marL="0" indent="0">
              <a:buNone/>
            </a:pPr>
            <a:r>
              <a:rPr lang="en-GB" dirty="0"/>
              <a:t>or block comment</a:t>
            </a:r>
          </a:p>
          <a:p>
            <a:pPr marL="0" indent="0">
              <a:buNone/>
            </a:pPr>
            <a:r>
              <a:rPr lang="en-GB" dirty="0"/>
              <a:t>*/</a:t>
            </a:r>
          </a:p>
          <a:p>
            <a:pPr marL="0" indent="0">
              <a:buNone/>
            </a:pPr>
            <a:r>
              <a:rPr lang="en-GB" dirty="0"/>
              <a:t>echo "Test again";</a:t>
            </a:r>
          </a:p>
          <a:p>
            <a:pPr marL="0" indent="0">
              <a:buNone/>
            </a:pPr>
            <a:r>
              <a:rPr lang="en-GB" dirty="0"/>
              <a:t>?&gt;</a:t>
            </a:r>
          </a:p>
        </p:txBody>
      </p:sp>
    </p:spTree>
    <p:extLst>
      <p:ext uri="{BB962C8B-B14F-4D97-AF65-F5344CB8AC3E}">
        <p14:creationId xmlns:p14="http://schemas.microsoft.com/office/powerpoint/2010/main" val="33043371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endParaRPr lang="en-GB" dirty="0"/>
          </a:p>
        </p:txBody>
      </p:sp>
      <p:sp>
        <p:nvSpPr>
          <p:cNvPr id="3" name="Content Placeholder 2"/>
          <p:cNvSpPr>
            <a:spLocks noGrp="1"/>
          </p:cNvSpPr>
          <p:nvPr>
            <p:ph idx="1"/>
          </p:nvPr>
        </p:nvSpPr>
        <p:spPr/>
        <p:txBody>
          <a:bodyPr>
            <a:normAutofit/>
          </a:bodyPr>
          <a:lstStyle/>
          <a:p>
            <a:r>
              <a:rPr lang="en-GB" dirty="0"/>
              <a:t>PHP supports ten primitive types.</a:t>
            </a:r>
          </a:p>
          <a:p>
            <a:r>
              <a:rPr lang="en-GB" dirty="0"/>
              <a:t>Four scalar types:</a:t>
            </a:r>
          </a:p>
          <a:p>
            <a:r>
              <a:rPr lang="en-GB" dirty="0" err="1">
                <a:hlinkClick r:id="rId2"/>
              </a:rPr>
              <a:t>boolean</a:t>
            </a:r>
            <a:endParaRPr lang="en-GB" dirty="0"/>
          </a:p>
          <a:p>
            <a:r>
              <a:rPr lang="en-GB" dirty="0">
                <a:hlinkClick r:id="rId3"/>
              </a:rPr>
              <a:t>integer</a:t>
            </a:r>
            <a:endParaRPr lang="en-GB" dirty="0"/>
          </a:p>
          <a:p>
            <a:r>
              <a:rPr lang="en-GB" dirty="0">
                <a:hlinkClick r:id="rId4"/>
              </a:rPr>
              <a:t>float</a:t>
            </a:r>
            <a:r>
              <a:rPr lang="en-GB" dirty="0"/>
              <a:t> (floating-point number, aka </a:t>
            </a:r>
            <a:r>
              <a:rPr lang="en-GB" dirty="0">
                <a:hlinkClick r:id="rId4"/>
              </a:rPr>
              <a:t>double</a:t>
            </a:r>
            <a:r>
              <a:rPr lang="en-GB" dirty="0"/>
              <a:t>)</a:t>
            </a:r>
          </a:p>
          <a:p>
            <a:r>
              <a:rPr lang="en-GB" dirty="0">
                <a:hlinkClick r:id="rId5"/>
              </a:rPr>
              <a:t>string</a:t>
            </a:r>
            <a:endParaRPr lang="en-GB" dirty="0"/>
          </a:p>
        </p:txBody>
      </p:sp>
    </p:spTree>
    <p:extLst>
      <p:ext uri="{BB962C8B-B14F-4D97-AF65-F5344CB8AC3E}">
        <p14:creationId xmlns:p14="http://schemas.microsoft.com/office/powerpoint/2010/main" val="24931636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err="1">
                <a:hlinkClick r:id="rId2"/>
              </a:rPr>
              <a:t>boolean</a:t>
            </a:r>
            <a:endParaRPr lang="en-GB" dirty="0"/>
          </a:p>
        </p:txBody>
      </p:sp>
      <p:sp>
        <p:nvSpPr>
          <p:cNvPr id="3" name="Content Placeholder 2"/>
          <p:cNvSpPr>
            <a:spLocks noGrp="1"/>
          </p:cNvSpPr>
          <p:nvPr>
            <p:ph idx="1"/>
          </p:nvPr>
        </p:nvSpPr>
        <p:spPr>
          <a:xfrm>
            <a:off x="1451579" y="1853754"/>
            <a:ext cx="9603275" cy="4256101"/>
          </a:xfrm>
        </p:spPr>
        <p:txBody>
          <a:bodyPr>
            <a:normAutofit/>
          </a:bodyPr>
          <a:lstStyle/>
          <a:p>
            <a:r>
              <a:rPr lang="en-GB" dirty="0"/>
              <a:t>This is the simplest type.  </a:t>
            </a:r>
          </a:p>
          <a:p>
            <a:r>
              <a:rPr lang="en-GB" dirty="0"/>
              <a:t>A </a:t>
            </a:r>
            <a:r>
              <a:rPr lang="en-GB" dirty="0" err="1">
                <a:hlinkClick r:id="rId2"/>
              </a:rPr>
              <a:t>boolean</a:t>
            </a:r>
            <a:r>
              <a:rPr lang="en-GB" dirty="0"/>
              <a:t> expresses a truth value.</a:t>
            </a:r>
          </a:p>
          <a:p>
            <a:r>
              <a:rPr lang="en-US" dirty="0"/>
              <a:t>It can be either </a:t>
            </a:r>
            <a:r>
              <a:rPr lang="en-US" b="1" dirty="0"/>
              <a:t>TRUE</a:t>
            </a:r>
            <a:r>
              <a:rPr lang="en-US" dirty="0"/>
              <a:t> or </a:t>
            </a:r>
            <a:r>
              <a:rPr lang="en-US" b="1" dirty="0"/>
              <a:t>FALASE</a:t>
            </a:r>
            <a:r>
              <a:rPr lang="en-US" dirty="0"/>
              <a:t>. </a:t>
            </a:r>
          </a:p>
          <a:p>
            <a:r>
              <a:rPr lang="en-GB" dirty="0"/>
              <a:t>Both are case-insensitive.</a:t>
            </a:r>
          </a:p>
          <a:p>
            <a:r>
              <a:rPr lang="en-US" dirty="0"/>
              <a:t>Example: </a:t>
            </a:r>
            <a:endParaRPr lang="en-GB" dirty="0"/>
          </a:p>
          <a:p>
            <a:pPr marL="0" indent="0">
              <a:buNone/>
            </a:pPr>
            <a:r>
              <a:rPr lang="en-GB" dirty="0"/>
              <a:t>&lt;?</a:t>
            </a:r>
            <a:r>
              <a:rPr lang="en-GB" dirty="0" err="1"/>
              <a:t>php</a:t>
            </a:r>
            <a:br>
              <a:rPr lang="en-GB" dirty="0"/>
            </a:br>
            <a:r>
              <a:rPr lang="en-GB" dirty="0"/>
              <a:t>$status = True; // assign the value TRUE to $status</a:t>
            </a:r>
            <a:br>
              <a:rPr lang="en-GB" dirty="0"/>
            </a:br>
            <a:r>
              <a:rPr lang="en-GB" dirty="0"/>
              <a:t>?&gt;</a:t>
            </a:r>
          </a:p>
        </p:txBody>
      </p:sp>
    </p:spTree>
    <p:extLst>
      <p:ext uri="{BB962C8B-B14F-4D97-AF65-F5344CB8AC3E}">
        <p14:creationId xmlns:p14="http://schemas.microsoft.com/office/powerpoint/2010/main" val="35578227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integer</a:t>
            </a:r>
            <a:endParaRPr lang="en-GB" dirty="0"/>
          </a:p>
        </p:txBody>
      </p:sp>
      <p:sp>
        <p:nvSpPr>
          <p:cNvPr id="3" name="Content Placeholder 2"/>
          <p:cNvSpPr>
            <a:spLocks noGrp="1"/>
          </p:cNvSpPr>
          <p:nvPr>
            <p:ph idx="1"/>
          </p:nvPr>
        </p:nvSpPr>
        <p:spPr>
          <a:xfrm>
            <a:off x="1451579" y="1853754"/>
            <a:ext cx="9603275" cy="4256101"/>
          </a:xfrm>
        </p:spPr>
        <p:txBody>
          <a:bodyPr>
            <a:normAutofit fontScale="92500" lnSpcReduction="20000"/>
          </a:bodyPr>
          <a:lstStyle/>
          <a:p>
            <a:r>
              <a:rPr lang="en-GB" dirty="0"/>
              <a:t>An </a:t>
            </a:r>
            <a:r>
              <a:rPr lang="en-GB" dirty="0">
                <a:hlinkClick r:id="rId2"/>
              </a:rPr>
              <a:t>integer</a:t>
            </a:r>
            <a:r>
              <a:rPr lang="en-GB" dirty="0"/>
              <a:t> is a number of the set ℤ = {..., -2, -1, 0, 1, 2, ...}. </a:t>
            </a:r>
          </a:p>
          <a:p>
            <a:r>
              <a:rPr lang="en-GB" dirty="0">
                <a:hlinkClick r:id="rId2"/>
              </a:rPr>
              <a:t>Integer</a:t>
            </a:r>
            <a:r>
              <a:rPr lang="en-GB" dirty="0"/>
              <a:t>s can be specified in decimal (base 10), hexadecimal (base 16), octal (base 8) or binary (base 2) notation, optionally preceded by a sign (- or +).</a:t>
            </a:r>
          </a:p>
          <a:p>
            <a:r>
              <a:rPr lang="en-GB" dirty="0"/>
              <a:t>To use octal notation, precede the number with a </a:t>
            </a:r>
            <a:r>
              <a:rPr lang="en-GB" i="1" dirty="0"/>
              <a:t>0</a:t>
            </a:r>
            <a:r>
              <a:rPr lang="en-GB" dirty="0"/>
              <a:t> (zero). To use hexadecimal notation precede the number with </a:t>
            </a:r>
            <a:r>
              <a:rPr lang="en-GB" i="1" dirty="0"/>
              <a:t>0x</a:t>
            </a:r>
            <a:r>
              <a:rPr lang="en-GB" dirty="0"/>
              <a:t>. To use binary notation precede the number with </a:t>
            </a:r>
            <a:r>
              <a:rPr lang="en-GB" i="1" dirty="0"/>
              <a:t>0b</a:t>
            </a:r>
            <a:r>
              <a:rPr lang="en-GB" dirty="0"/>
              <a:t>.</a:t>
            </a:r>
          </a:p>
          <a:p>
            <a:r>
              <a:rPr lang="en-GB" dirty="0"/>
              <a:t>&lt;?</a:t>
            </a:r>
            <a:r>
              <a:rPr lang="en-GB" dirty="0" err="1"/>
              <a:t>php</a:t>
            </a:r>
            <a:br>
              <a:rPr lang="en-GB" dirty="0"/>
            </a:br>
            <a:r>
              <a:rPr lang="en-GB" dirty="0"/>
              <a:t>$a = 1234; // decimal number</a:t>
            </a:r>
            <a:br>
              <a:rPr lang="en-GB" dirty="0"/>
            </a:br>
            <a:r>
              <a:rPr lang="en-GB" dirty="0"/>
              <a:t>$a = -123; // a negative number</a:t>
            </a:r>
            <a:br>
              <a:rPr lang="en-GB" dirty="0"/>
            </a:br>
            <a:r>
              <a:rPr lang="en-GB" dirty="0"/>
              <a:t>$a = 0123; // octal number (equivalent to 83 decimal)</a:t>
            </a:r>
            <a:br>
              <a:rPr lang="en-GB" dirty="0"/>
            </a:br>
            <a:r>
              <a:rPr lang="en-GB" dirty="0"/>
              <a:t>$a = 0x1A; // hexadecimal number (equivalent to 26 decimal)</a:t>
            </a:r>
            <a:br>
              <a:rPr lang="en-GB" dirty="0"/>
            </a:br>
            <a:r>
              <a:rPr lang="en-GB" dirty="0"/>
              <a:t>$a = 0b11111111; // binary number (equivalent to 255 decimal)</a:t>
            </a:r>
            <a:br>
              <a:rPr lang="en-GB" dirty="0"/>
            </a:br>
            <a:r>
              <a:rPr lang="en-GB" dirty="0"/>
              <a:t>?&gt;</a:t>
            </a:r>
          </a:p>
        </p:txBody>
      </p:sp>
    </p:spTree>
    <p:extLst>
      <p:ext uri="{BB962C8B-B14F-4D97-AF65-F5344CB8AC3E}">
        <p14:creationId xmlns:p14="http://schemas.microsoft.com/office/powerpoint/2010/main" val="1303841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integer</a:t>
            </a:r>
            <a:endParaRPr lang="en-GB" dirty="0"/>
          </a:p>
        </p:txBody>
      </p:sp>
      <p:sp>
        <p:nvSpPr>
          <p:cNvPr id="3" name="Content Placeholder 2"/>
          <p:cNvSpPr>
            <a:spLocks noGrp="1"/>
          </p:cNvSpPr>
          <p:nvPr>
            <p:ph idx="1"/>
          </p:nvPr>
        </p:nvSpPr>
        <p:spPr/>
        <p:txBody>
          <a:bodyPr>
            <a:normAutofit fontScale="92500" lnSpcReduction="20000"/>
          </a:bodyPr>
          <a:lstStyle/>
          <a:p>
            <a:r>
              <a:rPr lang="en-GB" dirty="0"/>
              <a:t>The size of an </a:t>
            </a:r>
            <a:r>
              <a:rPr lang="en-GB" dirty="0">
                <a:hlinkClick r:id="rId2"/>
              </a:rPr>
              <a:t>integer</a:t>
            </a:r>
            <a:r>
              <a:rPr lang="en-GB" dirty="0"/>
              <a:t> is platform-dependent, although a maximum value of about two billion is the usual value (that's 32 bits signed).</a:t>
            </a:r>
          </a:p>
          <a:p>
            <a:r>
              <a:rPr lang="en-GB" dirty="0"/>
              <a:t>There is no </a:t>
            </a:r>
            <a:r>
              <a:rPr lang="en-GB" dirty="0">
                <a:hlinkClick r:id="rId2"/>
              </a:rPr>
              <a:t>integer</a:t>
            </a:r>
            <a:r>
              <a:rPr lang="en-GB" dirty="0"/>
              <a:t> division operator in PHP. </a:t>
            </a:r>
            <a:r>
              <a:rPr lang="en-GB" i="1" dirty="0"/>
              <a:t>1/2</a:t>
            </a:r>
            <a:r>
              <a:rPr lang="en-GB" dirty="0"/>
              <a:t> yields the </a:t>
            </a:r>
            <a:r>
              <a:rPr lang="en-GB" dirty="0">
                <a:hlinkClick r:id="rId3"/>
              </a:rPr>
              <a:t>float</a:t>
            </a:r>
            <a:r>
              <a:rPr lang="en-GB" dirty="0"/>
              <a:t> </a:t>
            </a:r>
            <a:r>
              <a:rPr lang="en-GB" i="1" dirty="0"/>
              <a:t>0.5</a:t>
            </a:r>
            <a:r>
              <a:rPr lang="en-GB" dirty="0"/>
              <a:t>. The value can be casted to an </a:t>
            </a:r>
            <a:r>
              <a:rPr lang="en-GB" dirty="0">
                <a:hlinkClick r:id="rId2"/>
              </a:rPr>
              <a:t>integer</a:t>
            </a:r>
            <a:r>
              <a:rPr lang="en-GB" dirty="0"/>
              <a:t> to round it towards zero, or the </a:t>
            </a:r>
            <a:r>
              <a:rPr lang="en-GB" dirty="0">
                <a:hlinkClick r:id="rId4"/>
              </a:rPr>
              <a:t>round()</a:t>
            </a:r>
            <a:r>
              <a:rPr lang="en-GB" dirty="0"/>
              <a:t> function provides finer control over rounding.</a:t>
            </a:r>
          </a:p>
          <a:p>
            <a:r>
              <a:rPr lang="en-GB" dirty="0"/>
              <a:t>&lt;?</a:t>
            </a:r>
            <a:r>
              <a:rPr lang="en-GB" dirty="0" err="1"/>
              <a:t>php</a:t>
            </a:r>
            <a:br>
              <a:rPr lang="en-GB" dirty="0"/>
            </a:br>
            <a:r>
              <a:rPr lang="en-GB" dirty="0" err="1"/>
              <a:t>var_dump</a:t>
            </a:r>
            <a:r>
              <a:rPr lang="en-GB" dirty="0"/>
              <a:t>(25/7);         // float(3.5714285714286)</a:t>
            </a:r>
            <a:br>
              <a:rPr lang="en-GB" dirty="0"/>
            </a:br>
            <a:r>
              <a:rPr lang="en-GB" dirty="0" err="1"/>
              <a:t>var_dump</a:t>
            </a:r>
            <a:r>
              <a:rPr lang="en-GB" dirty="0"/>
              <a:t>((</a:t>
            </a:r>
            <a:r>
              <a:rPr lang="en-GB" dirty="0" err="1"/>
              <a:t>int</a:t>
            </a:r>
            <a:r>
              <a:rPr lang="en-GB" dirty="0"/>
              <a:t>) (25/7)); // </a:t>
            </a:r>
            <a:r>
              <a:rPr lang="en-GB" dirty="0" err="1"/>
              <a:t>int</a:t>
            </a:r>
            <a:r>
              <a:rPr lang="en-GB" dirty="0"/>
              <a:t>(3)</a:t>
            </a:r>
            <a:br>
              <a:rPr lang="en-GB" dirty="0"/>
            </a:br>
            <a:r>
              <a:rPr lang="en-GB" dirty="0" err="1"/>
              <a:t>var_dump</a:t>
            </a:r>
            <a:r>
              <a:rPr lang="en-GB" dirty="0"/>
              <a:t>(round(25/7));  // float(4)</a:t>
            </a:r>
            <a:br>
              <a:rPr lang="en-GB" dirty="0"/>
            </a:br>
            <a:r>
              <a:rPr lang="en-GB" dirty="0"/>
              <a:t>?&gt;</a:t>
            </a:r>
          </a:p>
        </p:txBody>
      </p:sp>
    </p:spTree>
    <p:extLst>
      <p:ext uri="{BB962C8B-B14F-4D97-AF65-F5344CB8AC3E}">
        <p14:creationId xmlns:p14="http://schemas.microsoft.com/office/powerpoint/2010/main" val="10814614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float</a:t>
            </a:r>
            <a:endParaRPr lang="en-GB" dirty="0"/>
          </a:p>
        </p:txBody>
      </p:sp>
      <p:sp>
        <p:nvSpPr>
          <p:cNvPr id="3" name="Content Placeholder 2"/>
          <p:cNvSpPr>
            <a:spLocks noGrp="1"/>
          </p:cNvSpPr>
          <p:nvPr>
            <p:ph idx="1"/>
          </p:nvPr>
        </p:nvSpPr>
        <p:spPr/>
        <p:txBody>
          <a:bodyPr>
            <a:normAutofit/>
          </a:bodyPr>
          <a:lstStyle/>
          <a:p>
            <a:r>
              <a:rPr lang="en-GB" dirty="0"/>
              <a:t>Floating point numbers (also known as "floats", "doubles", or "real numbers") </a:t>
            </a:r>
          </a:p>
          <a:p>
            <a:r>
              <a:rPr lang="en-GB" dirty="0"/>
              <a:t>It can be specified using any of the following syntaxes:</a:t>
            </a:r>
          </a:p>
          <a:p>
            <a:r>
              <a:rPr lang="en-GB" dirty="0"/>
              <a:t>&lt;?</a:t>
            </a:r>
            <a:r>
              <a:rPr lang="en-GB" dirty="0" err="1"/>
              <a:t>php</a:t>
            </a:r>
            <a:br>
              <a:rPr lang="en-GB" dirty="0"/>
            </a:br>
            <a:r>
              <a:rPr lang="en-GB" dirty="0"/>
              <a:t>$a = 1.234; </a:t>
            </a:r>
            <a:br>
              <a:rPr lang="en-GB" dirty="0"/>
            </a:br>
            <a:r>
              <a:rPr lang="en-GB" dirty="0"/>
              <a:t>$b = 1.2e3; </a:t>
            </a:r>
            <a:br>
              <a:rPr lang="en-GB" dirty="0"/>
            </a:br>
            <a:r>
              <a:rPr lang="en-GB" dirty="0"/>
              <a:t>$c = 7E-10;</a:t>
            </a:r>
            <a:br>
              <a:rPr lang="en-GB" dirty="0"/>
            </a:br>
            <a:r>
              <a:rPr lang="en-GB" dirty="0"/>
              <a:t>?&gt;</a:t>
            </a:r>
          </a:p>
        </p:txBody>
      </p:sp>
    </p:spTree>
    <p:extLst>
      <p:ext uri="{BB962C8B-B14F-4D97-AF65-F5344CB8AC3E}">
        <p14:creationId xmlns:p14="http://schemas.microsoft.com/office/powerpoint/2010/main" val="9329751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string</a:t>
            </a:r>
            <a:endParaRPr lang="en-GB" dirty="0"/>
          </a:p>
        </p:txBody>
      </p:sp>
      <p:sp>
        <p:nvSpPr>
          <p:cNvPr id="3" name="Content Placeholder 2"/>
          <p:cNvSpPr>
            <a:spLocks noGrp="1"/>
          </p:cNvSpPr>
          <p:nvPr>
            <p:ph idx="1"/>
          </p:nvPr>
        </p:nvSpPr>
        <p:spPr/>
        <p:txBody>
          <a:bodyPr>
            <a:normAutofit/>
          </a:bodyPr>
          <a:lstStyle/>
          <a:p>
            <a:r>
              <a:rPr lang="en-GB" dirty="0"/>
              <a:t>A </a:t>
            </a:r>
            <a:r>
              <a:rPr lang="en-GB" dirty="0">
                <a:hlinkClick r:id="rId2"/>
              </a:rPr>
              <a:t>string</a:t>
            </a:r>
            <a:r>
              <a:rPr lang="en-GB" dirty="0"/>
              <a:t> is series of characters, where a character is the same as a byte. </a:t>
            </a:r>
          </a:p>
          <a:p>
            <a:r>
              <a:rPr lang="en-GB" dirty="0"/>
              <a:t>A </a:t>
            </a:r>
            <a:r>
              <a:rPr lang="en-GB" dirty="0">
                <a:hlinkClick r:id="rId2"/>
              </a:rPr>
              <a:t>string</a:t>
            </a:r>
            <a:r>
              <a:rPr lang="en-GB" dirty="0"/>
              <a:t> literal can be specified in four different ways:</a:t>
            </a:r>
          </a:p>
          <a:p>
            <a:r>
              <a:rPr lang="en-GB" dirty="0">
                <a:hlinkClick r:id="rId3"/>
              </a:rPr>
              <a:t>single quoted</a:t>
            </a:r>
            <a:endParaRPr lang="en-GB" dirty="0"/>
          </a:p>
          <a:p>
            <a:r>
              <a:rPr lang="en-GB" dirty="0">
                <a:hlinkClick r:id="rId4"/>
              </a:rPr>
              <a:t>double quoted</a:t>
            </a:r>
            <a:endParaRPr lang="en-GB" dirty="0"/>
          </a:p>
          <a:p>
            <a:r>
              <a:rPr lang="en-GB" dirty="0">
                <a:hlinkClick r:id="rId5"/>
              </a:rPr>
              <a:t>heredoc syntax</a:t>
            </a:r>
            <a:endParaRPr lang="en-GB" dirty="0"/>
          </a:p>
          <a:p>
            <a:r>
              <a:rPr lang="en-GB" dirty="0" err="1">
                <a:hlinkClick r:id="rId6"/>
              </a:rPr>
              <a:t>nowdoc</a:t>
            </a:r>
            <a:r>
              <a:rPr lang="en-GB" dirty="0">
                <a:hlinkClick r:id="rId6"/>
              </a:rPr>
              <a:t> syntax</a:t>
            </a:r>
            <a:endParaRPr lang="en-GB" dirty="0"/>
          </a:p>
          <a:p>
            <a:endParaRPr lang="en-GB" dirty="0"/>
          </a:p>
        </p:txBody>
      </p:sp>
    </p:spTree>
    <p:extLst>
      <p:ext uri="{BB962C8B-B14F-4D97-AF65-F5344CB8AC3E}">
        <p14:creationId xmlns:p14="http://schemas.microsoft.com/office/powerpoint/2010/main" val="12032709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string</a:t>
            </a:r>
            <a:endParaRPr lang="en-GB" dirty="0"/>
          </a:p>
        </p:txBody>
      </p:sp>
      <p:sp>
        <p:nvSpPr>
          <p:cNvPr id="3" name="Content Placeholder 2"/>
          <p:cNvSpPr>
            <a:spLocks noGrp="1"/>
          </p:cNvSpPr>
          <p:nvPr>
            <p:ph idx="1"/>
          </p:nvPr>
        </p:nvSpPr>
        <p:spPr/>
        <p:txBody>
          <a:bodyPr>
            <a:normAutofit/>
          </a:bodyPr>
          <a:lstStyle/>
          <a:p>
            <a:r>
              <a:rPr lang="en-GB" dirty="0">
                <a:hlinkClick r:id="rId3"/>
              </a:rPr>
              <a:t>single quoted</a:t>
            </a:r>
            <a:endParaRPr lang="en-GB" dirty="0"/>
          </a:p>
          <a:p>
            <a:r>
              <a:rPr lang="en-GB" dirty="0"/>
              <a:t>The simplest way to specify a </a:t>
            </a:r>
            <a:r>
              <a:rPr lang="en-GB" dirty="0">
                <a:hlinkClick r:id="rId2"/>
              </a:rPr>
              <a:t>string</a:t>
            </a:r>
            <a:r>
              <a:rPr lang="en-GB" dirty="0"/>
              <a:t> is to enclose it in single quotes (the character </a:t>
            </a:r>
            <a:r>
              <a:rPr lang="en-GB" i="1" dirty="0"/>
              <a:t>'</a:t>
            </a:r>
            <a:r>
              <a:rPr lang="en-GB" dirty="0"/>
              <a:t>).</a:t>
            </a:r>
          </a:p>
          <a:p>
            <a:r>
              <a:rPr lang="en-GB" dirty="0"/>
              <a:t>To specify a literal single quote, escape it with a backslash (</a:t>
            </a:r>
            <a:r>
              <a:rPr lang="en-GB" i="1" dirty="0"/>
              <a:t>\</a:t>
            </a:r>
            <a:r>
              <a:rPr lang="en-GB" dirty="0"/>
              <a:t>). To specify a literal backslash, double it (</a:t>
            </a:r>
            <a:r>
              <a:rPr lang="en-GB" i="1" dirty="0"/>
              <a:t>\\</a:t>
            </a:r>
            <a:r>
              <a:rPr lang="en-GB" dirty="0"/>
              <a:t>). All other instances of backslash will be treated as a literal backslash: this means that the other escape sequences you might be used to, such as </a:t>
            </a:r>
            <a:r>
              <a:rPr lang="en-GB" i="1" dirty="0"/>
              <a:t>\r</a:t>
            </a:r>
            <a:r>
              <a:rPr lang="en-GB" dirty="0"/>
              <a:t> or </a:t>
            </a:r>
            <a:r>
              <a:rPr lang="en-GB" i="1" dirty="0"/>
              <a:t>\n</a:t>
            </a:r>
            <a:r>
              <a:rPr lang="en-GB" dirty="0"/>
              <a:t>, will be output literally as specified rather than having any special meaning.</a:t>
            </a:r>
          </a:p>
          <a:p>
            <a:endParaRPr lang="en-GB" dirty="0"/>
          </a:p>
        </p:txBody>
      </p:sp>
    </p:spTree>
    <p:extLst>
      <p:ext uri="{BB962C8B-B14F-4D97-AF65-F5344CB8AC3E}">
        <p14:creationId xmlns:p14="http://schemas.microsoft.com/office/powerpoint/2010/main" val="1375612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string</a:t>
            </a:r>
            <a:endParaRPr lang="en-GB" dirty="0"/>
          </a:p>
        </p:txBody>
      </p:sp>
      <p:sp>
        <p:nvSpPr>
          <p:cNvPr id="3" name="Content Placeholder 2"/>
          <p:cNvSpPr>
            <a:spLocks noGrp="1"/>
          </p:cNvSpPr>
          <p:nvPr>
            <p:ph idx="1"/>
          </p:nvPr>
        </p:nvSpPr>
        <p:spPr>
          <a:xfrm>
            <a:off x="1451579" y="1853754"/>
            <a:ext cx="9603275" cy="4269955"/>
          </a:xfrm>
        </p:spPr>
        <p:txBody>
          <a:bodyPr>
            <a:normAutofit fontScale="85000" lnSpcReduction="10000"/>
          </a:bodyPr>
          <a:lstStyle/>
          <a:p>
            <a:r>
              <a:rPr lang="en-GB" dirty="0">
                <a:hlinkClick r:id="rId3"/>
              </a:rPr>
              <a:t>single quoted</a:t>
            </a:r>
            <a:endParaRPr lang="en-GB" dirty="0"/>
          </a:p>
          <a:p>
            <a:r>
              <a:rPr lang="en-GB" dirty="0"/>
              <a:t>&lt;?</a:t>
            </a:r>
            <a:r>
              <a:rPr lang="en-GB" dirty="0" err="1"/>
              <a:t>php</a:t>
            </a:r>
            <a:br>
              <a:rPr lang="en-GB" dirty="0"/>
            </a:br>
            <a:r>
              <a:rPr lang="en-GB" dirty="0"/>
              <a:t>echo 'this is a simple string';</a:t>
            </a:r>
            <a:br>
              <a:rPr lang="en-GB" dirty="0"/>
            </a:br>
            <a:br>
              <a:rPr lang="en-GB" dirty="0"/>
            </a:br>
            <a:r>
              <a:rPr lang="en-GB" dirty="0"/>
              <a:t>// Outputs: Arnold once said: "I'll be back"</a:t>
            </a:r>
            <a:br>
              <a:rPr lang="en-GB" dirty="0"/>
            </a:br>
            <a:r>
              <a:rPr lang="en-GB" dirty="0"/>
              <a:t>echo 'Arnold once said: "I\'ll be back"';</a:t>
            </a:r>
            <a:br>
              <a:rPr lang="en-GB" dirty="0"/>
            </a:br>
            <a:br>
              <a:rPr lang="en-GB" dirty="0"/>
            </a:br>
            <a:r>
              <a:rPr lang="en-GB" dirty="0"/>
              <a:t>// Outputs: You deleted C:\*.*?</a:t>
            </a:r>
            <a:br>
              <a:rPr lang="en-GB" dirty="0"/>
            </a:br>
            <a:r>
              <a:rPr lang="en-GB" dirty="0"/>
              <a:t>echo 'You deleted C:\\*.*?';</a:t>
            </a:r>
            <a:br>
              <a:rPr lang="en-GB" dirty="0"/>
            </a:br>
            <a:br>
              <a:rPr lang="en-GB" dirty="0"/>
            </a:br>
            <a:r>
              <a:rPr lang="en-GB" dirty="0"/>
              <a:t>// Outputs: This will not expand: \n a newline</a:t>
            </a:r>
            <a:br>
              <a:rPr lang="en-GB" dirty="0"/>
            </a:br>
            <a:r>
              <a:rPr lang="en-GB" dirty="0"/>
              <a:t>echo 'This will not expand: \n a newline';</a:t>
            </a:r>
            <a:br>
              <a:rPr lang="en-GB" dirty="0"/>
            </a:br>
            <a:br>
              <a:rPr lang="en-GB" dirty="0"/>
            </a:br>
            <a:r>
              <a:rPr lang="en-GB" dirty="0"/>
              <a:t>?&gt;</a:t>
            </a:r>
          </a:p>
        </p:txBody>
      </p:sp>
    </p:spTree>
    <p:extLst>
      <p:ext uri="{BB962C8B-B14F-4D97-AF65-F5344CB8AC3E}">
        <p14:creationId xmlns:p14="http://schemas.microsoft.com/office/powerpoint/2010/main" val="297188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Example #1 An introductory example</a:t>
            </a:r>
          </a:p>
        </p:txBody>
      </p:sp>
      <p:sp>
        <p:nvSpPr>
          <p:cNvPr id="3" name="Content Placeholder 2"/>
          <p:cNvSpPr>
            <a:spLocks noGrp="1"/>
          </p:cNvSpPr>
          <p:nvPr>
            <p:ph idx="1"/>
          </p:nvPr>
        </p:nvSpPr>
        <p:spPr/>
        <p:txBody>
          <a:bodyPr>
            <a:normAutofit fontScale="77500" lnSpcReduction="20000"/>
          </a:bodyPr>
          <a:lstStyle/>
          <a:p>
            <a:r>
              <a:rPr lang="en-GB" dirty="0">
                <a:latin typeface="Times New Roman" panose="02020603050405020304" pitchFamily="18" charset="0"/>
                <a:cs typeface="Times New Roman" panose="02020603050405020304" pitchFamily="18" charset="0"/>
              </a:rPr>
              <a:t>&lt;!DOCTYPE HTML&gt;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&lt;html&gt;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&lt;head&gt;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&lt;title&gt;Example&lt;/title&gt;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&lt;/head&gt;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&lt;body&gt;</a:t>
            </a:r>
            <a:br>
              <a:rPr lang="en-GB" dirty="0">
                <a:latin typeface="Times New Roman" panose="02020603050405020304" pitchFamily="18" charset="0"/>
                <a:cs typeface="Times New Roman" panose="02020603050405020304" pitchFamily="18" charset="0"/>
              </a:rPr>
            </a:b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a:t>
            </a:r>
            <a:r>
              <a:rPr lang="en-GB" dirty="0" err="1">
                <a:latin typeface="Times New Roman" panose="02020603050405020304" pitchFamily="18" charset="0"/>
                <a:cs typeface="Times New Roman" panose="02020603050405020304" pitchFamily="18" charset="0"/>
              </a:rPr>
              <a:t>php</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echo "Hi, I'm a PHP script!";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?&gt;</a:t>
            </a:r>
            <a:br>
              <a:rPr lang="en-GB" dirty="0">
                <a:latin typeface="Times New Roman" panose="02020603050405020304" pitchFamily="18" charset="0"/>
                <a:cs typeface="Times New Roman" panose="02020603050405020304" pitchFamily="18" charset="0"/>
              </a:rPr>
            </a:b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    &lt;/body&gt;</a:t>
            </a:r>
            <a:br>
              <a:rPr lang="en-GB" dirty="0">
                <a:latin typeface="Times New Roman" panose="02020603050405020304" pitchFamily="18" charset="0"/>
                <a:cs typeface="Times New Roman" panose="02020603050405020304" pitchFamily="18" charset="0"/>
              </a:rPr>
            </a:br>
            <a:r>
              <a:rPr lang="en-GB" dirty="0">
                <a:latin typeface="Times New Roman" panose="02020603050405020304" pitchFamily="18" charset="0"/>
                <a:cs typeface="Times New Roman" panose="02020603050405020304" pitchFamily="18" charset="0"/>
              </a:rPr>
              <a:t>&lt;/html&gt;</a:t>
            </a:r>
          </a:p>
        </p:txBody>
      </p:sp>
    </p:spTree>
    <p:extLst>
      <p:ext uri="{BB962C8B-B14F-4D97-AF65-F5344CB8AC3E}">
        <p14:creationId xmlns:p14="http://schemas.microsoft.com/office/powerpoint/2010/main" val="17967617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br>
              <a:rPr lang="en-US" dirty="0"/>
            </a:br>
            <a:r>
              <a:rPr lang="en-GB" sz="2800" dirty="0">
                <a:hlinkClick r:id="rId2"/>
              </a:rPr>
              <a:t>string</a:t>
            </a:r>
            <a:endParaRPr lang="en-GB" dirty="0"/>
          </a:p>
        </p:txBody>
      </p:sp>
      <p:sp>
        <p:nvSpPr>
          <p:cNvPr id="3" name="Content Placeholder 2"/>
          <p:cNvSpPr>
            <a:spLocks noGrp="1"/>
          </p:cNvSpPr>
          <p:nvPr>
            <p:ph idx="1"/>
          </p:nvPr>
        </p:nvSpPr>
        <p:spPr>
          <a:xfrm>
            <a:off x="1451579" y="1853754"/>
            <a:ext cx="9603275" cy="4269955"/>
          </a:xfrm>
        </p:spPr>
        <p:txBody>
          <a:bodyPr>
            <a:normAutofit/>
          </a:bodyPr>
          <a:lstStyle/>
          <a:p>
            <a:r>
              <a:rPr lang="en-GB" dirty="0"/>
              <a:t>Double quoted</a:t>
            </a:r>
          </a:p>
          <a:p>
            <a:r>
              <a:rPr lang="en-GB" dirty="0"/>
              <a:t>If the </a:t>
            </a:r>
            <a:r>
              <a:rPr lang="en-GB" dirty="0">
                <a:hlinkClick r:id="rId2"/>
              </a:rPr>
              <a:t>string</a:t>
            </a:r>
            <a:r>
              <a:rPr lang="en-GB" dirty="0"/>
              <a:t> is enclosed in double-quotes ("), PHP will interpret the following escape sequences for special characters:</a:t>
            </a:r>
          </a:p>
          <a:p>
            <a:pPr marL="0" indent="0">
              <a:buNone/>
            </a:pPr>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661314761"/>
              </p:ext>
            </p:extLst>
          </p:nvPr>
        </p:nvGraphicFramePr>
        <p:xfrm>
          <a:off x="1773382" y="3242384"/>
          <a:ext cx="7855528" cy="2687360"/>
        </p:xfrm>
        <a:graphic>
          <a:graphicData uri="http://schemas.openxmlformats.org/drawingml/2006/table">
            <a:tbl>
              <a:tblPr/>
              <a:tblGrid>
                <a:gridCol w="3927764">
                  <a:extLst>
                    <a:ext uri="{9D8B030D-6E8A-4147-A177-3AD203B41FA5}">
                      <a16:colId xmlns:a16="http://schemas.microsoft.com/office/drawing/2014/main" val="2952536440"/>
                    </a:ext>
                  </a:extLst>
                </a:gridCol>
                <a:gridCol w="3927764">
                  <a:extLst>
                    <a:ext uri="{9D8B030D-6E8A-4147-A177-3AD203B41FA5}">
                      <a16:colId xmlns:a16="http://schemas.microsoft.com/office/drawing/2014/main" val="2378284437"/>
                    </a:ext>
                  </a:extLst>
                </a:gridCol>
              </a:tblGrid>
              <a:tr h="334241">
                <a:tc gridSpan="2">
                  <a:txBody>
                    <a:bodyPr/>
                    <a:lstStyle/>
                    <a:p>
                      <a:r>
                        <a:rPr lang="en-GB" sz="1800" dirty="0"/>
                        <a:t>Escaped characters</a:t>
                      </a:r>
                    </a:p>
                  </a:txBody>
                  <a:tcPr marL="61601" marR="61601" marT="30800" marB="30800" anchor="ctr">
                    <a:solidFill>
                      <a:srgbClr val="F2F2F2"/>
                    </a:solidFill>
                  </a:tcPr>
                </a:tc>
                <a:tc hMerge="1">
                  <a:txBody>
                    <a:bodyPr/>
                    <a:lstStyle/>
                    <a:p>
                      <a:endParaRPr lang="en-GB"/>
                    </a:p>
                  </a:txBody>
                  <a:tcPr/>
                </a:tc>
                <a:extLst>
                  <a:ext uri="{0D108BD9-81ED-4DB2-BD59-A6C34878D82A}">
                    <a16:rowId xmlns:a16="http://schemas.microsoft.com/office/drawing/2014/main" val="3989416270"/>
                  </a:ext>
                </a:extLst>
              </a:tr>
              <a:tr h="334241">
                <a:tc>
                  <a:txBody>
                    <a:bodyPr/>
                    <a:lstStyle/>
                    <a:p>
                      <a:pPr algn="l"/>
                      <a:r>
                        <a:rPr lang="en-GB" sz="1800">
                          <a:effectLst/>
                        </a:rPr>
                        <a:t>Sequence</a:t>
                      </a:r>
                    </a:p>
                  </a:txBody>
                  <a:tcPr marL="61601" marR="61601" marT="30800" marB="30800" anchor="ctr">
                    <a:lnL w="9525" cap="flat" cmpd="sng" algn="ctr">
                      <a:solidFill>
                        <a:srgbClr val="C4C9DF"/>
                      </a:solidFill>
                      <a:prstDash val="solid"/>
                      <a:round/>
                      <a:headEnd type="none" w="med" len="med"/>
                      <a:tailEnd type="none" w="med" len="med"/>
                    </a:lnL>
                    <a:lnR w="9525" cap="flat" cmpd="sng" algn="ctr">
                      <a:solidFill>
                        <a:srgbClr val="C4C9DF"/>
                      </a:solidFill>
                      <a:prstDash val="solid"/>
                      <a:round/>
                      <a:headEnd type="none" w="med" len="med"/>
                      <a:tailEnd type="none" w="med" len="med"/>
                    </a:lnR>
                    <a:lnB w="9525" cap="flat" cmpd="sng" algn="ctr">
                      <a:solidFill>
                        <a:srgbClr val="CCCCCC"/>
                      </a:solidFill>
                      <a:prstDash val="solid"/>
                      <a:round/>
                      <a:headEnd type="none" w="med" len="med"/>
                      <a:tailEnd type="none" w="med" len="med"/>
                    </a:lnB>
                    <a:solidFill>
                      <a:srgbClr val="C4C9DF"/>
                    </a:solidFill>
                  </a:tcPr>
                </a:tc>
                <a:tc>
                  <a:txBody>
                    <a:bodyPr/>
                    <a:lstStyle/>
                    <a:p>
                      <a:pPr algn="l"/>
                      <a:r>
                        <a:rPr lang="en-GB" sz="1800">
                          <a:effectLst/>
                        </a:rPr>
                        <a:t>Meaning</a:t>
                      </a:r>
                    </a:p>
                  </a:txBody>
                  <a:tcPr marL="61601" marR="61601" marT="30800" marB="30800" anchor="ctr">
                    <a:lnL w="9525" cap="flat" cmpd="sng" algn="ctr">
                      <a:solidFill>
                        <a:srgbClr val="C4C9DF"/>
                      </a:solidFill>
                      <a:prstDash val="solid"/>
                      <a:round/>
                      <a:headEnd type="none" w="med" len="med"/>
                      <a:tailEnd type="none" w="med" len="med"/>
                    </a:lnL>
                    <a:lnR w="9525" cap="flat" cmpd="sng" algn="ctr">
                      <a:solidFill>
                        <a:srgbClr val="C4C9DF"/>
                      </a:solidFill>
                      <a:prstDash val="solid"/>
                      <a:round/>
                      <a:headEnd type="none" w="med" len="med"/>
                      <a:tailEnd type="none" w="med" len="med"/>
                    </a:lnR>
                    <a:lnT w="9525" cap="flat" cmpd="sng" algn="ctr">
                      <a:solidFill>
                        <a:srgbClr val="C4C9DF"/>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4C9DF"/>
                    </a:solidFill>
                  </a:tcPr>
                </a:tc>
                <a:extLst>
                  <a:ext uri="{0D108BD9-81ED-4DB2-BD59-A6C34878D82A}">
                    <a16:rowId xmlns:a16="http://schemas.microsoft.com/office/drawing/2014/main" val="1314055206"/>
                  </a:ext>
                </a:extLst>
              </a:tr>
              <a:tr h="334241">
                <a:tc>
                  <a:txBody>
                    <a:bodyPr/>
                    <a:lstStyle/>
                    <a:p>
                      <a:pPr fontAlgn="t"/>
                      <a:r>
                        <a:rPr lang="en-GB" sz="1800" b="0" i="1">
                          <a:effectLst/>
                        </a:rPr>
                        <a:t>\n</a:t>
                      </a:r>
                      <a:endParaRPr lang="en-GB" sz="180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800" dirty="0">
                          <a:effectLst/>
                        </a:rPr>
                        <a:t>Linefeed</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295073119"/>
                  </a:ext>
                </a:extLst>
              </a:tr>
              <a:tr h="334241">
                <a:tc>
                  <a:txBody>
                    <a:bodyPr/>
                    <a:lstStyle/>
                    <a:p>
                      <a:pPr fontAlgn="t"/>
                      <a:r>
                        <a:rPr lang="en-GB" sz="1800" b="0" i="1" dirty="0">
                          <a:effectLst/>
                        </a:rPr>
                        <a:t>\t</a:t>
                      </a:r>
                      <a:endParaRPr lang="en-GB" sz="1800" dirty="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800" dirty="0">
                          <a:effectLst/>
                        </a:rPr>
                        <a:t>horizontal tab</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176699778"/>
                  </a:ext>
                </a:extLst>
              </a:tr>
              <a:tr h="334241">
                <a:tc>
                  <a:txBody>
                    <a:bodyPr/>
                    <a:lstStyle/>
                    <a:p>
                      <a:pPr fontAlgn="t"/>
                      <a:r>
                        <a:rPr lang="en-GB" sz="1800" b="0" i="1" dirty="0">
                          <a:effectLst/>
                        </a:rPr>
                        <a:t>\v</a:t>
                      </a:r>
                      <a:endParaRPr lang="en-GB" sz="1800" dirty="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tc>
                  <a:txBody>
                    <a:bodyPr/>
                    <a:lstStyle/>
                    <a:p>
                      <a:pPr fontAlgn="t"/>
                      <a:r>
                        <a:rPr lang="en-GB" sz="1800" dirty="0">
                          <a:effectLst/>
                        </a:rPr>
                        <a:t>vertical tab</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extLst>
                  <a:ext uri="{0D108BD9-81ED-4DB2-BD59-A6C34878D82A}">
                    <a16:rowId xmlns:a16="http://schemas.microsoft.com/office/drawing/2014/main" val="3804422793"/>
                  </a:ext>
                </a:extLst>
              </a:tr>
              <a:tr h="334241">
                <a:tc>
                  <a:txBody>
                    <a:bodyPr/>
                    <a:lstStyle/>
                    <a:p>
                      <a:pPr fontAlgn="t"/>
                      <a:r>
                        <a:rPr lang="en-GB" sz="1800" b="0" i="1" dirty="0">
                          <a:effectLst/>
                        </a:rPr>
                        <a:t>\\</a:t>
                      </a:r>
                      <a:endParaRPr lang="en-GB" sz="1800" dirty="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800" dirty="0">
                          <a:effectLst/>
                        </a:rPr>
                        <a:t>Backslash</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06222421"/>
                  </a:ext>
                </a:extLst>
              </a:tr>
              <a:tr h="334241">
                <a:tc>
                  <a:txBody>
                    <a:bodyPr/>
                    <a:lstStyle/>
                    <a:p>
                      <a:pPr fontAlgn="t"/>
                      <a:r>
                        <a:rPr lang="en-GB" sz="1800" b="0" i="1">
                          <a:effectLst/>
                        </a:rPr>
                        <a:t>\$</a:t>
                      </a:r>
                      <a:endParaRPr lang="en-GB" sz="180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tc>
                  <a:txBody>
                    <a:bodyPr/>
                    <a:lstStyle/>
                    <a:p>
                      <a:pPr fontAlgn="t"/>
                      <a:r>
                        <a:rPr lang="en-GB" sz="1800" dirty="0">
                          <a:effectLst/>
                        </a:rPr>
                        <a:t>dollar sign</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extLst>
                  <a:ext uri="{0D108BD9-81ED-4DB2-BD59-A6C34878D82A}">
                    <a16:rowId xmlns:a16="http://schemas.microsoft.com/office/drawing/2014/main" val="1233919153"/>
                  </a:ext>
                </a:extLst>
              </a:tr>
              <a:tr h="334241">
                <a:tc>
                  <a:txBody>
                    <a:bodyPr/>
                    <a:lstStyle/>
                    <a:p>
                      <a:pPr fontAlgn="t"/>
                      <a:r>
                        <a:rPr lang="en-GB" sz="1800" b="0" i="1">
                          <a:effectLst/>
                        </a:rPr>
                        <a:t>\"</a:t>
                      </a:r>
                      <a:endParaRPr lang="en-GB" sz="1800">
                        <a:effectLst/>
                      </a:endParaRP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800" dirty="0">
                          <a:effectLst/>
                        </a:rPr>
                        <a:t>double-quote</a:t>
                      </a:r>
                    </a:p>
                  </a:txBody>
                  <a:tcPr marL="61601" marR="61601" marT="30800" marB="308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413679819"/>
                  </a:ext>
                </a:extLst>
              </a:tr>
            </a:tbl>
          </a:graphicData>
        </a:graphic>
      </p:graphicFrame>
    </p:spTree>
    <p:extLst>
      <p:ext uri="{BB962C8B-B14F-4D97-AF65-F5344CB8AC3E}">
        <p14:creationId xmlns:p14="http://schemas.microsoft.com/office/powerpoint/2010/main" val="830362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endParaRPr lang="en-GB" dirty="0"/>
          </a:p>
        </p:txBody>
      </p:sp>
      <p:sp>
        <p:nvSpPr>
          <p:cNvPr id="3" name="Content Placeholder 2"/>
          <p:cNvSpPr>
            <a:spLocks noGrp="1"/>
          </p:cNvSpPr>
          <p:nvPr>
            <p:ph idx="1"/>
          </p:nvPr>
        </p:nvSpPr>
        <p:spPr>
          <a:xfrm>
            <a:off x="1451579" y="1891037"/>
            <a:ext cx="9603275" cy="4177254"/>
          </a:xfrm>
        </p:spPr>
        <p:txBody>
          <a:bodyPr>
            <a:normAutofit/>
          </a:bodyPr>
          <a:lstStyle/>
          <a:p>
            <a:r>
              <a:rPr lang="en-GB" dirty="0"/>
              <a:t>Four compound types:</a:t>
            </a:r>
          </a:p>
          <a:p>
            <a:r>
              <a:rPr lang="en-GB" dirty="0">
                <a:hlinkClick r:id="rId2"/>
              </a:rPr>
              <a:t>array</a:t>
            </a:r>
            <a:endParaRPr lang="en-GB" dirty="0"/>
          </a:p>
          <a:p>
            <a:r>
              <a:rPr lang="en-GB" dirty="0">
                <a:hlinkClick r:id="rId3"/>
              </a:rPr>
              <a:t>object</a:t>
            </a:r>
            <a:endParaRPr lang="en-GB" dirty="0"/>
          </a:p>
          <a:p>
            <a:r>
              <a:rPr lang="en-GB" dirty="0">
                <a:hlinkClick r:id="rId4"/>
              </a:rPr>
              <a:t>callable</a:t>
            </a:r>
            <a:endParaRPr lang="en-GB" dirty="0"/>
          </a:p>
          <a:p>
            <a:r>
              <a:rPr lang="en-GB" dirty="0" err="1"/>
              <a:t>iterable</a:t>
            </a:r>
            <a:endParaRPr lang="en-GB" dirty="0"/>
          </a:p>
          <a:p>
            <a:r>
              <a:rPr lang="en-GB" dirty="0"/>
              <a:t>And finally two special types:</a:t>
            </a:r>
          </a:p>
          <a:p>
            <a:r>
              <a:rPr lang="en-GB" dirty="0">
                <a:hlinkClick r:id="rId5"/>
              </a:rPr>
              <a:t>resource</a:t>
            </a:r>
            <a:endParaRPr lang="en-GB" dirty="0"/>
          </a:p>
          <a:p>
            <a:r>
              <a:rPr lang="en-GB" dirty="0">
                <a:hlinkClick r:id="rId6"/>
              </a:rPr>
              <a:t>NULL</a:t>
            </a:r>
            <a:endParaRPr lang="en-GB" dirty="0"/>
          </a:p>
          <a:p>
            <a:endParaRPr lang="en-GB" dirty="0"/>
          </a:p>
          <a:p>
            <a:endParaRPr lang="en-GB" dirty="0"/>
          </a:p>
        </p:txBody>
      </p:sp>
    </p:spTree>
    <p:extLst>
      <p:ext uri="{BB962C8B-B14F-4D97-AF65-F5344CB8AC3E}">
        <p14:creationId xmlns:p14="http://schemas.microsoft.com/office/powerpoint/2010/main" val="14687375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endParaRPr lang="en-GB" dirty="0"/>
          </a:p>
        </p:txBody>
      </p:sp>
      <p:sp>
        <p:nvSpPr>
          <p:cNvPr id="3" name="Content Placeholder 2"/>
          <p:cNvSpPr>
            <a:spLocks noGrp="1"/>
          </p:cNvSpPr>
          <p:nvPr>
            <p:ph idx="1"/>
          </p:nvPr>
        </p:nvSpPr>
        <p:spPr/>
        <p:txBody>
          <a:bodyPr>
            <a:normAutofit fontScale="92500" lnSpcReduction="20000"/>
          </a:bodyPr>
          <a:lstStyle/>
          <a:p>
            <a:r>
              <a:rPr lang="en-GB" dirty="0"/>
              <a:t>Variables in PHP are represented by a dollar sign </a:t>
            </a:r>
            <a:r>
              <a:rPr lang="en-US" dirty="0"/>
              <a:t>$ </a:t>
            </a:r>
            <a:r>
              <a:rPr lang="en-GB" dirty="0"/>
              <a:t>followed by the name of the variable. The variable name is case-sensitive. </a:t>
            </a:r>
          </a:p>
          <a:p>
            <a:r>
              <a:rPr lang="en-GB" dirty="0"/>
              <a:t>Variable names follow the same rules as other labels in PHP.  A valid variable name starts with a letter or underscore, followed by any number of letters, numbers, or underscores.</a:t>
            </a:r>
          </a:p>
          <a:p>
            <a:r>
              <a:rPr lang="en-GB" sz="2400" dirty="0">
                <a:latin typeface="Times New Roman" panose="02020603050405020304" pitchFamily="18" charset="0"/>
                <a:cs typeface="Times New Roman" panose="02020603050405020304" pitchFamily="18" charset="0"/>
              </a:rPr>
              <a:t>These are OK. </a:t>
            </a:r>
          </a:p>
          <a:p>
            <a:pPr marL="0" indent="0">
              <a:buNone/>
            </a:pPr>
            <a:r>
              <a:rPr lang="en-GB" sz="2400" dirty="0">
                <a:latin typeface="Times New Roman" panose="02020603050405020304" pitchFamily="18" charset="0"/>
                <a:cs typeface="Times New Roman" panose="02020603050405020304" pitchFamily="18" charset="0"/>
              </a:rPr>
              <a:t>          $cost 		$str17 		$_tax </a:t>
            </a:r>
          </a:p>
          <a:p>
            <a:r>
              <a:rPr lang="en-GB" sz="2400" dirty="0">
                <a:latin typeface="Times New Roman" panose="02020603050405020304" pitchFamily="18" charset="0"/>
                <a:cs typeface="Times New Roman" panose="02020603050405020304" pitchFamily="18" charset="0"/>
              </a:rPr>
              <a:t>but not these: </a:t>
            </a:r>
          </a:p>
          <a:p>
            <a:pPr marL="0" indent="0">
              <a:buNone/>
            </a:pPr>
            <a:r>
              <a:rPr lang="en-GB" sz="2400" dirty="0">
                <a:latin typeface="Times New Roman" panose="02020603050405020304" pitchFamily="18" charset="0"/>
                <a:cs typeface="Times New Roman" panose="02020603050405020304" pitchFamily="18" charset="0"/>
              </a:rPr>
              <a:t>          value 		$17str 		$@^%! </a:t>
            </a:r>
          </a:p>
          <a:p>
            <a:endParaRPr lang="en-GB" dirty="0"/>
          </a:p>
        </p:txBody>
      </p:sp>
    </p:spTree>
    <p:extLst>
      <p:ext uri="{BB962C8B-B14F-4D97-AF65-F5344CB8AC3E}">
        <p14:creationId xmlns:p14="http://schemas.microsoft.com/office/powerpoint/2010/main" val="21799286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Variables</a:t>
            </a:r>
            <a:endParaRPr lang="en-GB" dirty="0"/>
          </a:p>
        </p:txBody>
      </p:sp>
      <p:sp>
        <p:nvSpPr>
          <p:cNvPr id="3" name="Content Placeholder 2"/>
          <p:cNvSpPr>
            <a:spLocks noGrp="1"/>
          </p:cNvSpPr>
          <p:nvPr>
            <p:ph idx="1"/>
          </p:nvPr>
        </p:nvSpPr>
        <p:spPr>
          <a:xfrm>
            <a:off x="1451579" y="1988022"/>
            <a:ext cx="9603275" cy="3900160"/>
          </a:xfrm>
        </p:spPr>
        <p:txBody>
          <a:bodyPr>
            <a:noAutofit/>
          </a:bodyPr>
          <a:lstStyle/>
          <a:p>
            <a:r>
              <a:rPr lang="en-GB" dirty="0">
                <a:latin typeface="Times New Roman" panose="02020603050405020304" pitchFamily="18" charset="0"/>
                <a:cs typeface="Times New Roman" panose="02020603050405020304" pitchFamily="18" charset="0"/>
              </a:rPr>
              <a:t>You can use them in the usual way.</a:t>
            </a:r>
          </a:p>
          <a:p>
            <a:pPr marL="0" indent="0">
              <a:buNone/>
            </a:pPr>
            <a:r>
              <a:rPr lang="en-GB" dirty="0">
                <a:latin typeface="Times New Roman" panose="02020603050405020304" pitchFamily="18" charset="0"/>
                <a:cs typeface="Times New Roman" panose="02020603050405020304" pitchFamily="18" charset="0"/>
              </a:rPr>
              <a:t>		$total = $basic + $tax; </a:t>
            </a:r>
          </a:p>
          <a:p>
            <a:r>
              <a:rPr lang="en-GB" dirty="0">
                <a:latin typeface="Times New Roman" panose="02020603050405020304" pitchFamily="18" charset="0"/>
                <a:cs typeface="Times New Roman" panose="02020603050405020304" pitchFamily="18" charset="0"/>
              </a:rPr>
              <a:t>but you can also do some unusual things. What is printed when you run the following code? </a:t>
            </a:r>
          </a:p>
          <a:p>
            <a:pPr marL="0" indent="0">
              <a:buNone/>
            </a:pPr>
            <a:r>
              <a:rPr lang="en-GB" dirty="0">
                <a:latin typeface="Times New Roman" panose="02020603050405020304" pitchFamily="18" charset="0"/>
                <a:cs typeface="Times New Roman" panose="02020603050405020304" pitchFamily="18" charset="0"/>
              </a:rPr>
              <a:t> $h = "hello";                                                                                                                           $</a:t>
            </a:r>
            <a:r>
              <a:rPr lang="en-GB" dirty="0" err="1">
                <a:latin typeface="Times New Roman" panose="02020603050405020304" pitchFamily="18" charset="0"/>
                <a:cs typeface="Times New Roman" panose="02020603050405020304" pitchFamily="18" charset="0"/>
              </a:rPr>
              <a:t>var</a:t>
            </a:r>
            <a:r>
              <a:rPr lang="en-GB" dirty="0">
                <a:latin typeface="Times New Roman" panose="02020603050405020304" pitchFamily="18" charset="0"/>
                <a:cs typeface="Times New Roman" panose="02020603050405020304" pitchFamily="18" charset="0"/>
              </a:rPr>
              <a:t> = "h";                                                                                                                              echo $$</a:t>
            </a:r>
            <a:r>
              <a:rPr lang="en-GB" dirty="0" err="1">
                <a:latin typeface="Times New Roman" panose="02020603050405020304" pitchFamily="18" charset="0"/>
                <a:cs typeface="Times New Roman" panose="02020603050405020304" pitchFamily="18" charset="0"/>
              </a:rPr>
              <a:t>var</a:t>
            </a:r>
            <a:r>
              <a:rPr lang="en-GB" dirty="0">
                <a:latin typeface="Times New Roman" panose="02020603050405020304" pitchFamily="18" charset="0"/>
                <a:cs typeface="Times New Roman" panose="02020603050405020304" pitchFamily="18" charset="0"/>
              </a:rPr>
              <a:t>; </a:t>
            </a:r>
          </a:p>
          <a:p>
            <a:pPr marL="0" indent="0">
              <a:buNone/>
            </a:pPr>
            <a:r>
              <a:rPr lang="en-GB" dirty="0">
                <a:latin typeface="Times New Roman" panose="02020603050405020304" pitchFamily="18" charset="0"/>
                <a:cs typeface="Times New Roman" panose="02020603050405020304" pitchFamily="18" charset="0"/>
              </a:rPr>
              <a:t>Because $</a:t>
            </a:r>
            <a:r>
              <a:rPr lang="en-GB" dirty="0" err="1">
                <a:latin typeface="Times New Roman" panose="02020603050405020304" pitchFamily="18" charset="0"/>
                <a:cs typeface="Times New Roman" panose="02020603050405020304" pitchFamily="18" charset="0"/>
              </a:rPr>
              <a:t>var</a:t>
            </a:r>
            <a:r>
              <a:rPr lang="en-GB" dirty="0">
                <a:latin typeface="Times New Roman" panose="02020603050405020304" pitchFamily="18" charset="0"/>
                <a:cs typeface="Times New Roman" panose="02020603050405020304" pitchFamily="18" charset="0"/>
              </a:rPr>
              <a:t> has the value "h", PHP regards $$</a:t>
            </a:r>
            <a:r>
              <a:rPr lang="en-GB" dirty="0" err="1">
                <a:latin typeface="Times New Roman" panose="02020603050405020304" pitchFamily="18" charset="0"/>
                <a:cs typeface="Times New Roman" panose="02020603050405020304" pitchFamily="18" charset="0"/>
              </a:rPr>
              <a:t>var</a:t>
            </a:r>
            <a:r>
              <a:rPr lang="en-GB" dirty="0">
                <a:latin typeface="Times New Roman" panose="02020603050405020304" pitchFamily="18" charset="0"/>
                <a:cs typeface="Times New Roman" panose="02020603050405020304" pitchFamily="18" charset="0"/>
              </a:rPr>
              <a:t> as being the same thing as $h. So it prints the word hello. </a:t>
            </a:r>
          </a:p>
        </p:txBody>
      </p:sp>
    </p:spTree>
    <p:extLst>
      <p:ext uri="{BB962C8B-B14F-4D97-AF65-F5344CB8AC3E}">
        <p14:creationId xmlns:p14="http://schemas.microsoft.com/office/powerpoint/2010/main" val="31325020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By default, variables are always assigned by value. That is to say, when you assign an expression to a variable, the entire value of the original expression is copied into the destination variable. This means, for instance, that after assigning one variable's value to another, changing one of those variables will have no effect on the other.</a:t>
            </a:r>
          </a:p>
          <a:p>
            <a:r>
              <a:rPr lang="en-GB" dirty="0"/>
              <a:t>PHP also offers another way to assign values to variables: </a:t>
            </a:r>
            <a:r>
              <a:rPr lang="en-GB" dirty="0">
                <a:hlinkClick r:id="rId2"/>
              </a:rPr>
              <a:t>assign by reference</a:t>
            </a:r>
            <a:r>
              <a:rPr lang="en-GB" dirty="0"/>
              <a:t>. This means that the new variable simply references (in other words, "becomes an alias for" or "points to") the original variable. Changes to the new variable affect the original, and vice versa.</a:t>
            </a:r>
          </a:p>
        </p:txBody>
      </p:sp>
    </p:spTree>
    <p:extLst>
      <p:ext uri="{BB962C8B-B14F-4D97-AF65-F5344CB8AC3E}">
        <p14:creationId xmlns:p14="http://schemas.microsoft.com/office/powerpoint/2010/main" val="1475579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451579" y="2015732"/>
            <a:ext cx="9603275" cy="3969432"/>
          </a:xfrm>
        </p:spPr>
        <p:txBody>
          <a:bodyPr>
            <a:normAutofit/>
          </a:bodyPr>
          <a:lstStyle/>
          <a:p>
            <a:r>
              <a:rPr lang="en-GB" dirty="0"/>
              <a:t>To assign by reference, simply prepend an ampersand (&amp;) to the beginning of the variable which is being assigned (the source variable). For instance, the following code snippet outputs '</a:t>
            </a:r>
            <a:r>
              <a:rPr lang="en-GB" i="1" dirty="0"/>
              <a:t>My name is Bob</a:t>
            </a:r>
            <a:r>
              <a:rPr lang="en-GB" dirty="0"/>
              <a:t>' twice:</a:t>
            </a:r>
          </a:p>
          <a:p>
            <a:r>
              <a:rPr lang="en-GB" dirty="0"/>
              <a:t>&lt;?</a:t>
            </a:r>
            <a:r>
              <a:rPr lang="en-GB" dirty="0" err="1"/>
              <a:t>php</a:t>
            </a:r>
            <a:br>
              <a:rPr lang="en-GB" dirty="0"/>
            </a:br>
            <a:r>
              <a:rPr lang="en-GB" dirty="0"/>
              <a:t>$foo = 'Bob';              // Assign the value 'Bob' to $foo</a:t>
            </a:r>
            <a:br>
              <a:rPr lang="en-GB" dirty="0"/>
            </a:br>
            <a:r>
              <a:rPr lang="en-GB" dirty="0"/>
              <a:t>$bar = &amp;$foo;              // Reference $foo via $bar.</a:t>
            </a:r>
            <a:br>
              <a:rPr lang="en-GB" dirty="0"/>
            </a:br>
            <a:r>
              <a:rPr lang="en-GB" dirty="0"/>
              <a:t>$bar = "My name is $bar";  // Alter $bar...</a:t>
            </a:r>
            <a:br>
              <a:rPr lang="en-GB" dirty="0"/>
            </a:br>
            <a:r>
              <a:rPr lang="en-GB" dirty="0"/>
              <a:t>echo $bar;</a:t>
            </a:r>
            <a:br>
              <a:rPr lang="en-GB" dirty="0"/>
            </a:br>
            <a:r>
              <a:rPr lang="en-GB" dirty="0"/>
              <a:t>echo $foo;                 // $foo is altered too.</a:t>
            </a:r>
            <a:br>
              <a:rPr lang="en-GB" dirty="0"/>
            </a:br>
            <a:r>
              <a:rPr lang="en-GB" dirty="0"/>
              <a:t>?&gt;</a:t>
            </a:r>
          </a:p>
        </p:txBody>
      </p:sp>
    </p:spTree>
    <p:extLst>
      <p:ext uri="{BB962C8B-B14F-4D97-AF65-F5344CB8AC3E}">
        <p14:creationId xmlns:p14="http://schemas.microsoft.com/office/powerpoint/2010/main" val="31792371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It is not necessary to initialize variables in PHP however it is a very good practice. Uninitialized variables have a default value of their type depending on the context in which they are used-</a:t>
            </a:r>
            <a:r>
              <a:rPr lang="en-GB" dirty="0" err="1"/>
              <a:t>booleans</a:t>
            </a:r>
            <a:r>
              <a:rPr lang="en-GB" dirty="0"/>
              <a:t> default to </a:t>
            </a:r>
            <a:r>
              <a:rPr lang="en-GB" b="1" dirty="0"/>
              <a:t>FALSE, </a:t>
            </a:r>
            <a:r>
              <a:rPr lang="en-GB" dirty="0"/>
              <a:t>integers and floats default to zero, strings (e.g. used in </a:t>
            </a:r>
            <a:r>
              <a:rPr lang="en-GB" dirty="0">
                <a:hlinkClick r:id="rId2"/>
              </a:rPr>
              <a:t>echo</a:t>
            </a:r>
            <a:r>
              <a:rPr lang="en-GB" dirty="0"/>
              <a:t>) are set as an empty string and arrays become to an empty array.</a:t>
            </a:r>
          </a:p>
        </p:txBody>
      </p:sp>
    </p:spTree>
    <p:extLst>
      <p:ext uri="{BB962C8B-B14F-4D97-AF65-F5344CB8AC3E}">
        <p14:creationId xmlns:p14="http://schemas.microsoft.com/office/powerpoint/2010/main" val="20438822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1451579" y="2015732"/>
            <a:ext cx="9603275" cy="4129036"/>
          </a:xfrm>
        </p:spPr>
        <p:txBody>
          <a:bodyPr>
            <a:normAutofit fontScale="92500" lnSpcReduction="20000"/>
          </a:bodyPr>
          <a:lstStyle/>
          <a:p>
            <a:r>
              <a:rPr lang="en-GB" dirty="0"/>
              <a:t>Variable scope</a:t>
            </a:r>
          </a:p>
          <a:p>
            <a:r>
              <a:rPr lang="en-GB" dirty="0"/>
              <a:t>The scope of a variable is the context within which it is defined. For the most part all PHP variables only have a single scope.</a:t>
            </a:r>
          </a:p>
          <a:p>
            <a:r>
              <a:rPr lang="en-GB" dirty="0"/>
              <a:t>&lt;?</a:t>
            </a:r>
            <a:r>
              <a:rPr lang="en-GB" dirty="0" err="1"/>
              <a:t>php</a:t>
            </a:r>
            <a:br>
              <a:rPr lang="en-GB" dirty="0"/>
            </a:br>
            <a:r>
              <a:rPr lang="en-GB" dirty="0"/>
              <a:t>$a = 1;                /* global scope */ </a:t>
            </a:r>
            <a:br>
              <a:rPr lang="en-GB" dirty="0"/>
            </a:br>
            <a:br>
              <a:rPr lang="en-GB" dirty="0"/>
            </a:br>
            <a:r>
              <a:rPr lang="en-GB" dirty="0"/>
              <a:t>function test()</a:t>
            </a:r>
            <a:br>
              <a:rPr lang="en-GB" dirty="0"/>
            </a:br>
            <a:r>
              <a:rPr lang="en-GB" dirty="0"/>
              <a:t>{ </a:t>
            </a:r>
            <a:br>
              <a:rPr lang="en-GB" dirty="0"/>
            </a:br>
            <a:r>
              <a:rPr lang="en-GB" dirty="0"/>
              <a:t>    echo $a;          /* reference to local scope variable */ </a:t>
            </a:r>
            <a:br>
              <a:rPr lang="en-GB" dirty="0"/>
            </a:br>
            <a:r>
              <a:rPr lang="en-GB" dirty="0"/>
              <a:t>} </a:t>
            </a:r>
            <a:br>
              <a:rPr lang="en-GB" dirty="0"/>
            </a:br>
            <a:br>
              <a:rPr lang="en-GB" dirty="0"/>
            </a:br>
            <a:r>
              <a:rPr lang="en-GB" dirty="0"/>
              <a:t>test();</a:t>
            </a:r>
            <a:br>
              <a:rPr lang="en-GB" dirty="0"/>
            </a:br>
            <a:r>
              <a:rPr lang="en-GB" dirty="0"/>
              <a:t>?&gt;</a:t>
            </a:r>
          </a:p>
        </p:txBody>
      </p:sp>
    </p:spTree>
    <p:extLst>
      <p:ext uri="{BB962C8B-B14F-4D97-AF65-F5344CB8AC3E}">
        <p14:creationId xmlns:p14="http://schemas.microsoft.com/office/powerpoint/2010/main" val="16510276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Variable scope</a:t>
            </a:r>
          </a:p>
          <a:p>
            <a:r>
              <a:rPr lang="en-GB" dirty="0"/>
              <a:t>This script will not produce any output because the echo statement refers to a local version of the $a variable, and it has not been assigned a value within this scope. </a:t>
            </a:r>
          </a:p>
          <a:p>
            <a:r>
              <a:rPr lang="en-GB" dirty="0"/>
              <a:t>In PHP global variables must be declared global inside a function if they are going to be used in that function.</a:t>
            </a:r>
          </a:p>
        </p:txBody>
      </p:sp>
    </p:spTree>
    <p:extLst>
      <p:ext uri="{BB962C8B-B14F-4D97-AF65-F5344CB8AC3E}">
        <p14:creationId xmlns:p14="http://schemas.microsoft.com/office/powerpoint/2010/main" val="13128478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a:xfrm>
            <a:off x="1451579" y="2015732"/>
            <a:ext cx="9603275" cy="4110748"/>
          </a:xfrm>
        </p:spPr>
        <p:txBody>
          <a:bodyPr>
            <a:normAutofit fontScale="85000" lnSpcReduction="10000"/>
          </a:bodyPr>
          <a:lstStyle/>
          <a:p>
            <a:r>
              <a:rPr lang="en-GB" dirty="0"/>
              <a:t>&lt;?</a:t>
            </a:r>
            <a:r>
              <a:rPr lang="en-GB" dirty="0" err="1"/>
              <a:t>php</a:t>
            </a:r>
            <a:br>
              <a:rPr lang="en-GB" dirty="0"/>
            </a:br>
            <a:r>
              <a:rPr lang="en-GB" dirty="0"/>
              <a:t>$a = 1;</a:t>
            </a:r>
            <a:br>
              <a:rPr lang="en-GB" dirty="0"/>
            </a:br>
            <a:r>
              <a:rPr lang="en-GB" dirty="0"/>
              <a:t>$b = 2;</a:t>
            </a:r>
            <a:br>
              <a:rPr lang="en-GB" dirty="0"/>
            </a:br>
            <a:br>
              <a:rPr lang="en-GB" dirty="0"/>
            </a:br>
            <a:r>
              <a:rPr lang="en-GB" dirty="0"/>
              <a:t>function Sum()</a:t>
            </a:r>
            <a:br>
              <a:rPr lang="en-GB" dirty="0"/>
            </a:br>
            <a:r>
              <a:rPr lang="en-GB" dirty="0"/>
              <a:t>{</a:t>
            </a:r>
            <a:br>
              <a:rPr lang="en-GB" dirty="0"/>
            </a:br>
            <a:r>
              <a:rPr lang="en-GB" dirty="0"/>
              <a:t>    global $a, $b;</a:t>
            </a:r>
            <a:br>
              <a:rPr lang="en-GB" dirty="0"/>
            </a:br>
            <a:br>
              <a:rPr lang="en-GB" dirty="0"/>
            </a:br>
            <a:r>
              <a:rPr lang="en-GB" dirty="0"/>
              <a:t>    $b = $a + $b;</a:t>
            </a:r>
            <a:br>
              <a:rPr lang="en-GB" dirty="0"/>
            </a:br>
            <a:r>
              <a:rPr lang="en-GB" dirty="0"/>
              <a:t>} </a:t>
            </a:r>
            <a:br>
              <a:rPr lang="en-GB" dirty="0"/>
            </a:br>
            <a:br>
              <a:rPr lang="en-GB" dirty="0"/>
            </a:br>
            <a:r>
              <a:rPr lang="en-GB" dirty="0"/>
              <a:t>Sum();</a:t>
            </a:r>
            <a:br>
              <a:rPr lang="en-GB" dirty="0"/>
            </a:br>
            <a:r>
              <a:rPr lang="en-GB" dirty="0"/>
              <a:t>echo $b;</a:t>
            </a:r>
            <a:br>
              <a:rPr lang="en-GB" dirty="0"/>
            </a:br>
            <a:r>
              <a:rPr lang="en-GB" dirty="0"/>
              <a:t>?&gt;</a:t>
            </a:r>
          </a:p>
        </p:txBody>
      </p:sp>
    </p:spTree>
    <p:extLst>
      <p:ext uri="{BB962C8B-B14F-4D97-AF65-F5344CB8AC3E}">
        <p14:creationId xmlns:p14="http://schemas.microsoft.com/office/powerpoint/2010/main" val="2465452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PHP?</a:t>
            </a:r>
            <a:br>
              <a:rPr lang="en-GB" dirty="0"/>
            </a:br>
            <a:endParaRPr lang="en-GB" dirty="0"/>
          </a:p>
        </p:txBody>
      </p:sp>
      <p:sp>
        <p:nvSpPr>
          <p:cNvPr id="4" name="Rectangle 1"/>
          <p:cNvSpPr>
            <a:spLocks noGrp="1" noChangeArrowheads="1"/>
          </p:cNvSpPr>
          <p:nvPr>
            <p:ph idx="1"/>
          </p:nvPr>
        </p:nvSpPr>
        <p:spPr bwMode="auto">
          <a:xfrm>
            <a:off x="1451580" y="1965971"/>
            <a:ext cx="9603274" cy="4162678"/>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Instead of lots of commands to output HTML (as seen in C or Perl), PHP pages contain HTML with embedded code that does "something" (in this case, output "Hi, I'm a PHP script!").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The PHP code is enclosed in special </a:t>
            </a:r>
            <a:r>
              <a:rPr kumimoji="0" lang="en-US" altLang="en-US" sz="2400" b="0" i="0" u="none" strike="noStrike" cap="none" normalizeH="0" baseline="0" dirty="0">
                <a:ln>
                  <a:noFill/>
                </a:ln>
                <a:solidFill>
                  <a:srgbClr val="336699"/>
                </a:solidFill>
                <a:effectLst/>
                <a:latin typeface="Times New Roman" panose="02020603050405020304" pitchFamily="18" charset="0"/>
                <a:cs typeface="Times New Roman" panose="02020603050405020304" pitchFamily="18" charset="0"/>
                <a:hlinkClick r:id="rId2"/>
              </a:rPr>
              <a:t>start and end processing instructions &lt;?</a:t>
            </a:r>
            <a:r>
              <a:rPr kumimoji="0" lang="en-US" altLang="en-US" sz="2400" b="0" i="0" u="none" strike="noStrike" cap="none" normalizeH="0" baseline="0" dirty="0" err="1">
                <a:ln>
                  <a:noFill/>
                </a:ln>
                <a:solidFill>
                  <a:srgbClr val="336699"/>
                </a:solidFill>
                <a:effectLst/>
                <a:latin typeface="Times New Roman" panose="02020603050405020304" pitchFamily="18" charset="0"/>
                <a:cs typeface="Times New Roman" panose="02020603050405020304" pitchFamily="18" charset="0"/>
                <a:hlinkClick r:id="rId2"/>
              </a:rPr>
              <a:t>php</a:t>
            </a:r>
            <a:r>
              <a:rPr kumimoji="0" lang="en-US" altLang="en-US" sz="2400" b="0" i="0" u="none" strike="noStrike" cap="none" normalizeH="0" baseline="0" dirty="0">
                <a:ln>
                  <a:noFill/>
                </a:ln>
                <a:solidFill>
                  <a:srgbClr val="336699"/>
                </a:solidFill>
                <a:effectLst/>
                <a:latin typeface="Times New Roman" panose="02020603050405020304" pitchFamily="18" charset="0"/>
                <a:cs typeface="Times New Roman" panose="02020603050405020304" pitchFamily="18" charset="0"/>
                <a:hlinkClick r:id="rId2"/>
              </a:rPr>
              <a:t> and ?&gt;</a:t>
            </a:r>
            <a:r>
              <a:rPr kumimoji="0" lang="en-US" altLang="en-US" sz="2400" b="0" i="0" u="none" strike="noStrike" cap="none" normalizeH="0" baseline="0" dirty="0">
                <a:ln>
                  <a:noFill/>
                </a:ln>
                <a:solidFill>
                  <a:srgbClr val="333333"/>
                </a:solidFill>
                <a:effectLst/>
                <a:latin typeface="Times New Roman" panose="02020603050405020304" pitchFamily="18" charset="0"/>
                <a:cs typeface="Times New Roman" panose="02020603050405020304" pitchFamily="18" charset="0"/>
              </a:rPr>
              <a:t> that allow you to jump into and out of "PHP mode."</a:t>
            </a:r>
            <a:r>
              <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lang="en-US" altLang="en-US" sz="1000" dirty="0">
              <a:latin typeface="Times New Roman" panose="02020603050405020304" pitchFamily="18" charset="0"/>
              <a:cs typeface="Times New Roman" panose="02020603050405020304" pitchFamily="18" charset="0"/>
            </a:endParaRPr>
          </a:p>
          <a:p>
            <a:pPr marL="0" lvl="0" indent="0" algn="just">
              <a:lnSpc>
                <a:spcPct val="100000"/>
              </a:lnSpc>
              <a:buClrTx/>
              <a:buSzTx/>
              <a:buNone/>
            </a:pPr>
            <a:r>
              <a:rPr lang="en-GB" sz="2400" dirty="0">
                <a:solidFill>
                  <a:srgbClr val="333333"/>
                </a:solidFill>
                <a:latin typeface="Times New Roman" panose="02020603050405020304" pitchFamily="18" charset="0"/>
                <a:cs typeface="Times New Roman" panose="02020603050405020304" pitchFamily="18" charset="0"/>
              </a:rPr>
              <a:t>What distinguishes PHP from something like client-side JavaScript is that the code is executed on the server, generating HTML which is then sent to the client. The client would receive the results of running that script, but would not know what the underlying code was.</a:t>
            </a:r>
          </a:p>
        </p:txBody>
      </p:sp>
    </p:spTree>
    <p:extLst>
      <p:ext uri="{BB962C8B-B14F-4D97-AF65-F5344CB8AC3E}">
        <p14:creationId xmlns:p14="http://schemas.microsoft.com/office/powerpoint/2010/main" val="30758356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a:t>The above script will output </a:t>
            </a:r>
            <a:r>
              <a:rPr lang="en-GB" i="1" dirty="0"/>
              <a:t>3</a:t>
            </a:r>
            <a:r>
              <a:rPr lang="en-GB" dirty="0"/>
              <a:t>. By declaring $a and $b global within the function, all references to either variable will refer to the global version. </a:t>
            </a:r>
          </a:p>
          <a:p>
            <a:r>
              <a:rPr lang="en-GB" dirty="0"/>
              <a:t>There is no limit to the number of global variables that can be manipulated by a function.</a:t>
            </a:r>
          </a:p>
        </p:txBody>
      </p:sp>
    </p:spTree>
    <p:extLst>
      <p:ext uri="{BB962C8B-B14F-4D97-AF65-F5344CB8AC3E}">
        <p14:creationId xmlns:p14="http://schemas.microsoft.com/office/powerpoint/2010/main" val="5040236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 variables</a:t>
            </a:r>
            <a:r>
              <a:rPr lang="en-GB" dirty="0">
                <a:hlinkClick r:id="rId2"/>
              </a:rPr>
              <a:t> </a:t>
            </a:r>
            <a:br>
              <a:rPr lang="en-GB" dirty="0"/>
            </a:br>
            <a:endParaRPr lang="en-GB" dirty="0"/>
          </a:p>
        </p:txBody>
      </p:sp>
      <p:sp>
        <p:nvSpPr>
          <p:cNvPr id="3" name="Content Placeholder 2"/>
          <p:cNvSpPr>
            <a:spLocks noGrp="1"/>
          </p:cNvSpPr>
          <p:nvPr>
            <p:ph idx="1"/>
          </p:nvPr>
        </p:nvSpPr>
        <p:spPr/>
        <p:txBody>
          <a:bodyPr/>
          <a:lstStyle/>
          <a:p>
            <a:r>
              <a:rPr lang="en-GB" dirty="0"/>
              <a:t>Sometimes it is convenient to be able to have variable </a:t>
            </a:r>
            <a:r>
              <a:rPr lang="en-GB" dirty="0" err="1"/>
              <a:t>variable</a:t>
            </a:r>
            <a:r>
              <a:rPr lang="en-GB" dirty="0"/>
              <a:t> names. That is, a variable name which can be set and used dynamically. A normal variable is set with a statement such as:</a:t>
            </a:r>
          </a:p>
          <a:p>
            <a:r>
              <a:rPr lang="en-GB" dirty="0"/>
              <a:t>&lt;?</a:t>
            </a:r>
            <a:r>
              <a:rPr lang="en-GB" dirty="0" err="1"/>
              <a:t>php</a:t>
            </a:r>
            <a:br>
              <a:rPr lang="en-GB" dirty="0"/>
            </a:br>
            <a:r>
              <a:rPr lang="en-GB" dirty="0"/>
              <a:t>$a = 'hello';</a:t>
            </a:r>
            <a:br>
              <a:rPr lang="en-GB" dirty="0"/>
            </a:br>
            <a:r>
              <a:rPr lang="en-GB" dirty="0"/>
              <a:t>?&gt;</a:t>
            </a:r>
          </a:p>
        </p:txBody>
      </p:sp>
    </p:spTree>
    <p:extLst>
      <p:ext uri="{BB962C8B-B14F-4D97-AF65-F5344CB8AC3E}">
        <p14:creationId xmlns:p14="http://schemas.microsoft.com/office/powerpoint/2010/main" val="42277724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 variables</a:t>
            </a:r>
            <a:r>
              <a:rPr lang="en-GB" dirty="0">
                <a:hlinkClick r:id="rId2"/>
              </a:rPr>
              <a:t> </a:t>
            </a:r>
            <a:br>
              <a:rPr lang="en-GB" dirty="0"/>
            </a:br>
            <a:endParaRPr lang="en-GB" dirty="0"/>
          </a:p>
        </p:txBody>
      </p:sp>
      <p:sp>
        <p:nvSpPr>
          <p:cNvPr id="3" name="Content Placeholder 2"/>
          <p:cNvSpPr>
            <a:spLocks noGrp="1"/>
          </p:cNvSpPr>
          <p:nvPr>
            <p:ph idx="1"/>
          </p:nvPr>
        </p:nvSpPr>
        <p:spPr/>
        <p:txBody>
          <a:bodyPr/>
          <a:lstStyle/>
          <a:p>
            <a:r>
              <a:rPr lang="en-GB" dirty="0"/>
              <a:t>A variable </a:t>
            </a:r>
            <a:r>
              <a:rPr lang="en-GB" dirty="0" err="1"/>
              <a:t>variable</a:t>
            </a:r>
            <a:r>
              <a:rPr lang="en-GB" dirty="0"/>
              <a:t> takes the value of a variable and treats that as the name of a variable. In the above </a:t>
            </a:r>
            <a:r>
              <a:rPr lang="en-GB" dirty="0" err="1"/>
              <a:t>example,</a:t>
            </a:r>
            <a:r>
              <a:rPr lang="en-GB" i="1" dirty="0" err="1"/>
              <a:t>hello</a:t>
            </a:r>
            <a:r>
              <a:rPr lang="en-GB" dirty="0"/>
              <a:t>, can be used as the name of a variable by using two dollar signs. i.e.</a:t>
            </a:r>
          </a:p>
          <a:p>
            <a:r>
              <a:rPr lang="en-GB" dirty="0"/>
              <a:t>&lt;?</a:t>
            </a:r>
            <a:r>
              <a:rPr lang="en-GB" dirty="0" err="1"/>
              <a:t>php</a:t>
            </a:r>
            <a:br>
              <a:rPr lang="en-GB" dirty="0"/>
            </a:br>
            <a:r>
              <a:rPr lang="en-GB" dirty="0"/>
              <a:t>$$a = 'world';</a:t>
            </a:r>
            <a:br>
              <a:rPr lang="en-GB" dirty="0"/>
            </a:br>
            <a:r>
              <a:rPr lang="en-GB" dirty="0"/>
              <a:t>?&gt;</a:t>
            </a:r>
          </a:p>
        </p:txBody>
      </p:sp>
    </p:spTree>
    <p:extLst>
      <p:ext uri="{BB962C8B-B14F-4D97-AF65-F5344CB8AC3E}">
        <p14:creationId xmlns:p14="http://schemas.microsoft.com/office/powerpoint/2010/main" val="2968684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Variable variables</a:t>
            </a:r>
            <a:r>
              <a:rPr lang="en-GB" dirty="0">
                <a:hlinkClick r:id="rId2"/>
              </a:rPr>
              <a:t> </a:t>
            </a:r>
            <a:br>
              <a:rPr lang="en-GB" dirty="0"/>
            </a:br>
            <a:endParaRPr lang="en-GB" dirty="0"/>
          </a:p>
        </p:txBody>
      </p:sp>
      <p:sp>
        <p:nvSpPr>
          <p:cNvPr id="3" name="Content Placeholder 2"/>
          <p:cNvSpPr>
            <a:spLocks noGrp="1"/>
          </p:cNvSpPr>
          <p:nvPr>
            <p:ph idx="1"/>
          </p:nvPr>
        </p:nvSpPr>
        <p:spPr>
          <a:xfrm>
            <a:off x="1451579" y="1853754"/>
            <a:ext cx="9603275" cy="4327590"/>
          </a:xfrm>
        </p:spPr>
        <p:txBody>
          <a:bodyPr>
            <a:normAutofit/>
          </a:bodyPr>
          <a:lstStyle/>
          <a:p>
            <a:r>
              <a:rPr lang="en-GB" dirty="0"/>
              <a:t>At this point two variables have been defined and stored in the PHP symbol tree: $a with </a:t>
            </a:r>
            <a:r>
              <a:rPr lang="en-GB" dirty="0" err="1"/>
              <a:t>cont</a:t>
            </a:r>
            <a:endParaRPr lang="en-GB" dirty="0"/>
          </a:p>
          <a:p>
            <a:r>
              <a:rPr lang="en-GB" dirty="0"/>
              <a:t>&lt;?</a:t>
            </a:r>
            <a:r>
              <a:rPr lang="en-GB" dirty="0" err="1"/>
              <a:t>php</a:t>
            </a:r>
            <a:br>
              <a:rPr lang="en-GB" dirty="0"/>
            </a:br>
            <a:r>
              <a:rPr lang="en-GB" dirty="0"/>
              <a:t>echo "$a ${$a}";</a:t>
            </a:r>
            <a:br>
              <a:rPr lang="en-GB" dirty="0"/>
            </a:br>
            <a:r>
              <a:rPr lang="en-GB" dirty="0"/>
              <a:t>?&gt;</a:t>
            </a:r>
            <a:r>
              <a:rPr lang="en-GB" dirty="0" err="1"/>
              <a:t>ents</a:t>
            </a:r>
            <a:r>
              <a:rPr lang="en-GB" dirty="0"/>
              <a:t> "hello" </a:t>
            </a:r>
            <a:r>
              <a:rPr lang="en-GB" dirty="0" err="1"/>
              <a:t>and$hello</a:t>
            </a:r>
            <a:r>
              <a:rPr lang="en-GB" dirty="0"/>
              <a:t> with contents "world". Therefore, this statement:</a:t>
            </a:r>
          </a:p>
          <a:p>
            <a:r>
              <a:rPr lang="en-GB" dirty="0"/>
              <a:t>produces the exact same output as:</a:t>
            </a:r>
          </a:p>
          <a:p>
            <a:r>
              <a:rPr lang="en-GB" dirty="0"/>
              <a:t>&lt;?</a:t>
            </a:r>
            <a:r>
              <a:rPr lang="en-GB" dirty="0" err="1"/>
              <a:t>php</a:t>
            </a:r>
            <a:br>
              <a:rPr lang="en-GB" dirty="0"/>
            </a:br>
            <a:r>
              <a:rPr lang="en-GB" dirty="0"/>
              <a:t>echo "$a $hello";</a:t>
            </a:r>
            <a:br>
              <a:rPr lang="en-GB" dirty="0"/>
            </a:br>
            <a:r>
              <a:rPr lang="en-GB" dirty="0"/>
              <a:t>?&gt;</a:t>
            </a:r>
          </a:p>
          <a:p>
            <a:r>
              <a:rPr lang="en-GB" dirty="0"/>
              <a:t>i.e. they both produce: hello world.</a:t>
            </a:r>
          </a:p>
        </p:txBody>
      </p:sp>
    </p:spTree>
    <p:extLst>
      <p:ext uri="{BB962C8B-B14F-4D97-AF65-F5344CB8AC3E}">
        <p14:creationId xmlns:p14="http://schemas.microsoft.com/office/powerpoint/2010/main" val="5381611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Constants</a:t>
            </a:r>
            <a:br>
              <a:rPr lang="en-GB" dirty="0"/>
            </a:br>
            <a:endParaRPr lang="en-GB" dirty="0"/>
          </a:p>
        </p:txBody>
      </p:sp>
      <p:sp>
        <p:nvSpPr>
          <p:cNvPr id="3" name="Content Placeholder 2">
            <a:extLst>
              <a:ext uri="{FF2B5EF4-FFF2-40B4-BE49-F238E27FC236}">
                <a16:creationId xmlns:a16="http://schemas.microsoft.com/office/drawing/2014/main" id="{DDFE20E9-CD51-496F-817F-87EBA5EF0244}"/>
              </a:ext>
            </a:extLst>
          </p:cNvPr>
          <p:cNvSpPr>
            <a:spLocks noGrp="1"/>
          </p:cNvSpPr>
          <p:nvPr>
            <p:ph idx="1"/>
          </p:nvPr>
        </p:nvSpPr>
        <p:spPr>
          <a:xfrm>
            <a:off x="1451579" y="1974167"/>
            <a:ext cx="9603275" cy="3706195"/>
          </a:xfrm>
        </p:spPr>
        <p:txBody>
          <a:bodyPr>
            <a:normAutofit/>
          </a:bodyPr>
          <a:lstStyle/>
          <a:p>
            <a:r>
              <a:rPr lang="en-GB" sz="2400" dirty="0"/>
              <a:t>A constant is an identifier (name) for a simple value. </a:t>
            </a:r>
          </a:p>
          <a:p>
            <a:r>
              <a:rPr lang="en-GB" sz="2400" dirty="0"/>
              <a:t>As the name suggests, that value cannot change during the execution of the script.</a:t>
            </a:r>
          </a:p>
          <a:p>
            <a:r>
              <a:rPr lang="en-GB" sz="2400" dirty="0"/>
              <a:t> A constant is case-sensitive by default. </a:t>
            </a:r>
          </a:p>
          <a:p>
            <a:r>
              <a:rPr lang="en-GB" sz="2400" dirty="0"/>
              <a:t>The name of a constant follows the same rules as any label in PHP. </a:t>
            </a:r>
          </a:p>
          <a:p>
            <a:r>
              <a:rPr lang="en-GB" sz="2400" dirty="0"/>
              <a:t>A valid constant name starts with a letter or underscore, followed by any number of letters, numbers, or underscores.  </a:t>
            </a:r>
          </a:p>
        </p:txBody>
      </p:sp>
    </p:spTree>
    <p:extLst>
      <p:ext uri="{BB962C8B-B14F-4D97-AF65-F5344CB8AC3E}">
        <p14:creationId xmlns:p14="http://schemas.microsoft.com/office/powerpoint/2010/main" val="13148033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Constants</a:t>
            </a:r>
            <a:br>
              <a:rPr lang="en-GB" dirty="0"/>
            </a:br>
            <a:endParaRPr lang="en-GB" dirty="0"/>
          </a:p>
        </p:txBody>
      </p:sp>
      <p:sp>
        <p:nvSpPr>
          <p:cNvPr id="3" name="Content Placeholder 2">
            <a:extLst>
              <a:ext uri="{FF2B5EF4-FFF2-40B4-BE49-F238E27FC236}">
                <a16:creationId xmlns:a16="http://schemas.microsoft.com/office/drawing/2014/main" id="{DDFE20E9-CD51-496F-817F-87EBA5EF0244}"/>
              </a:ext>
            </a:extLst>
          </p:cNvPr>
          <p:cNvSpPr>
            <a:spLocks noGrp="1"/>
          </p:cNvSpPr>
          <p:nvPr>
            <p:ph idx="1"/>
          </p:nvPr>
        </p:nvSpPr>
        <p:spPr>
          <a:xfrm>
            <a:off x="1451579" y="1974167"/>
            <a:ext cx="9603275" cy="3706195"/>
          </a:xfrm>
        </p:spPr>
        <p:txBody>
          <a:bodyPr>
            <a:normAutofit/>
          </a:bodyPr>
          <a:lstStyle/>
          <a:p>
            <a:r>
              <a:rPr lang="en-GB" dirty="0"/>
              <a:t>You can define a constant by using:</a:t>
            </a:r>
          </a:p>
          <a:p>
            <a:r>
              <a:rPr lang="en-GB" dirty="0"/>
              <a:t>define()</a:t>
            </a:r>
          </a:p>
          <a:p>
            <a:r>
              <a:rPr lang="en-GB" dirty="0" err="1"/>
              <a:t>const</a:t>
            </a:r>
            <a:endParaRPr lang="en-GB" dirty="0"/>
          </a:p>
          <a:p>
            <a:pPr marL="0" indent="0">
              <a:buNone/>
            </a:pPr>
            <a:r>
              <a:rPr lang="en-GB" dirty="0"/>
              <a:t> You can get the value of a constant by simply specifying its name. Unlike with variables, you should </a:t>
            </a:r>
            <a:r>
              <a:rPr lang="en-GB" i="1" dirty="0"/>
              <a:t>not</a:t>
            </a:r>
            <a:r>
              <a:rPr lang="en-GB" dirty="0"/>
              <a:t> prepend a constant with a </a:t>
            </a:r>
            <a:r>
              <a:rPr lang="en-GB" i="1" dirty="0"/>
              <a:t>$</a:t>
            </a:r>
            <a:r>
              <a:rPr lang="en-GB" dirty="0"/>
              <a:t>. You can also use the function </a:t>
            </a:r>
            <a:r>
              <a:rPr lang="en-GB" dirty="0">
                <a:hlinkClick r:id="rId2"/>
              </a:rPr>
              <a:t>constant()</a:t>
            </a:r>
            <a:r>
              <a:rPr lang="en-GB" dirty="0"/>
              <a:t> to read a constant's value if you wish to obtain the constant's name dynamically.</a:t>
            </a:r>
          </a:p>
        </p:txBody>
      </p:sp>
    </p:spTree>
    <p:extLst>
      <p:ext uri="{BB962C8B-B14F-4D97-AF65-F5344CB8AC3E}">
        <p14:creationId xmlns:p14="http://schemas.microsoft.com/office/powerpoint/2010/main" val="319857341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Constants</a:t>
            </a:r>
            <a:br>
              <a:rPr lang="en-GB" dirty="0"/>
            </a:br>
            <a:endParaRPr lang="en-GB" dirty="0"/>
          </a:p>
        </p:txBody>
      </p:sp>
      <p:sp>
        <p:nvSpPr>
          <p:cNvPr id="3" name="Content Placeholder 2">
            <a:extLst>
              <a:ext uri="{FF2B5EF4-FFF2-40B4-BE49-F238E27FC236}">
                <a16:creationId xmlns:a16="http://schemas.microsoft.com/office/drawing/2014/main" id="{DDFE20E9-CD51-496F-817F-87EBA5EF0244}"/>
              </a:ext>
            </a:extLst>
          </p:cNvPr>
          <p:cNvSpPr>
            <a:spLocks noGrp="1"/>
          </p:cNvSpPr>
          <p:nvPr>
            <p:ph idx="1"/>
          </p:nvPr>
        </p:nvSpPr>
        <p:spPr>
          <a:xfrm>
            <a:off x="1451579" y="1974167"/>
            <a:ext cx="9603275" cy="3706195"/>
          </a:xfrm>
        </p:spPr>
        <p:txBody>
          <a:bodyPr>
            <a:normAutofit lnSpcReduction="10000"/>
          </a:bodyPr>
          <a:lstStyle/>
          <a:p>
            <a:pPr marL="0" indent="0">
              <a:buNone/>
            </a:pPr>
            <a:r>
              <a:rPr lang="en-GB" dirty="0"/>
              <a:t>    - Differences between constants and variables:</a:t>
            </a:r>
          </a:p>
          <a:p>
            <a:r>
              <a:rPr lang="en-GB" dirty="0"/>
              <a:t>Constants do not have a dollar sign (</a:t>
            </a:r>
            <a:r>
              <a:rPr lang="en-GB" i="1" dirty="0"/>
              <a:t>$</a:t>
            </a:r>
            <a:r>
              <a:rPr lang="en-GB" dirty="0"/>
              <a:t>) before them;</a:t>
            </a:r>
          </a:p>
          <a:p>
            <a:r>
              <a:rPr lang="en-GB" dirty="0"/>
              <a:t>Constants may not be redefined or undefined once they have been set.</a:t>
            </a:r>
          </a:p>
          <a:p>
            <a:r>
              <a:rPr lang="en-GB" dirty="0"/>
              <a:t>Example #1 Defining Constants</a:t>
            </a:r>
          </a:p>
          <a:p>
            <a:r>
              <a:rPr lang="en-GB" dirty="0"/>
              <a:t>&lt;?</a:t>
            </a:r>
            <a:r>
              <a:rPr lang="en-GB" dirty="0" err="1"/>
              <a:t>php</a:t>
            </a:r>
            <a:br>
              <a:rPr lang="en-GB" dirty="0"/>
            </a:br>
            <a:r>
              <a:rPr lang="en-GB" dirty="0"/>
              <a:t>define("CONSTANT", "Hello world.");</a:t>
            </a:r>
            <a:br>
              <a:rPr lang="en-GB" dirty="0"/>
            </a:br>
            <a:r>
              <a:rPr lang="en-GB" dirty="0"/>
              <a:t>echo CONSTANT;              // outputs "Hello world."</a:t>
            </a:r>
            <a:br>
              <a:rPr lang="en-GB" dirty="0"/>
            </a:br>
            <a:r>
              <a:rPr lang="en-GB" dirty="0"/>
              <a:t>echo Constant;                   // outputs "Constant" and issues a notice.</a:t>
            </a:r>
            <a:br>
              <a:rPr lang="en-GB" dirty="0"/>
            </a:br>
            <a:r>
              <a:rPr lang="en-GB" dirty="0"/>
              <a:t>?&gt;</a:t>
            </a:r>
          </a:p>
        </p:txBody>
      </p:sp>
    </p:spTree>
    <p:extLst>
      <p:ext uri="{BB962C8B-B14F-4D97-AF65-F5344CB8AC3E}">
        <p14:creationId xmlns:p14="http://schemas.microsoft.com/office/powerpoint/2010/main" val="90121643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Constants</a:t>
            </a:r>
            <a:br>
              <a:rPr lang="en-GB" dirty="0"/>
            </a:br>
            <a:endParaRPr lang="en-GB" dirty="0"/>
          </a:p>
        </p:txBody>
      </p:sp>
      <p:sp>
        <p:nvSpPr>
          <p:cNvPr id="3" name="Content Placeholder 2">
            <a:extLst>
              <a:ext uri="{FF2B5EF4-FFF2-40B4-BE49-F238E27FC236}">
                <a16:creationId xmlns:a16="http://schemas.microsoft.com/office/drawing/2014/main" id="{DDFE20E9-CD51-496F-817F-87EBA5EF0244}"/>
              </a:ext>
            </a:extLst>
          </p:cNvPr>
          <p:cNvSpPr>
            <a:spLocks noGrp="1"/>
          </p:cNvSpPr>
          <p:nvPr>
            <p:ph idx="1"/>
          </p:nvPr>
        </p:nvSpPr>
        <p:spPr>
          <a:xfrm>
            <a:off x="1451579" y="1974167"/>
            <a:ext cx="9603275" cy="3706195"/>
          </a:xfrm>
        </p:spPr>
        <p:txBody>
          <a:bodyPr>
            <a:normAutofit fontScale="77500" lnSpcReduction="20000"/>
          </a:bodyPr>
          <a:lstStyle/>
          <a:p>
            <a:pPr marL="0" indent="0">
              <a:buNone/>
            </a:pPr>
            <a:r>
              <a:rPr lang="en-GB" dirty="0"/>
              <a:t>Example #2 Defining Constants using the </a:t>
            </a:r>
            <a:r>
              <a:rPr lang="en-GB" i="1" dirty="0" err="1"/>
              <a:t>const</a:t>
            </a:r>
            <a:r>
              <a:rPr lang="en-GB" dirty="0"/>
              <a:t> keyword</a:t>
            </a:r>
          </a:p>
          <a:p>
            <a:pPr marL="0" indent="0">
              <a:buNone/>
            </a:pPr>
            <a:r>
              <a:rPr lang="en-GB" dirty="0"/>
              <a:t>&lt;?</a:t>
            </a:r>
            <a:r>
              <a:rPr lang="en-GB" dirty="0" err="1"/>
              <a:t>php</a:t>
            </a:r>
            <a:br>
              <a:rPr lang="en-GB" dirty="0"/>
            </a:br>
            <a:r>
              <a:rPr lang="en-GB" dirty="0"/>
              <a:t>// Works as of PHP 5.3.0</a:t>
            </a:r>
            <a:br>
              <a:rPr lang="en-GB" dirty="0"/>
            </a:br>
            <a:r>
              <a:rPr lang="en-GB" dirty="0" err="1"/>
              <a:t>const</a:t>
            </a:r>
            <a:r>
              <a:rPr lang="en-GB" dirty="0"/>
              <a:t> CONSTANT = 'Hello World';</a:t>
            </a:r>
            <a:br>
              <a:rPr lang="en-GB" dirty="0"/>
            </a:br>
            <a:br>
              <a:rPr lang="en-GB" dirty="0"/>
            </a:br>
            <a:r>
              <a:rPr lang="en-GB" dirty="0"/>
              <a:t>echo CONSTANT;</a:t>
            </a:r>
            <a:br>
              <a:rPr lang="en-GB" dirty="0"/>
            </a:br>
            <a:br>
              <a:rPr lang="en-GB" dirty="0"/>
            </a:br>
            <a:r>
              <a:rPr lang="en-GB" dirty="0"/>
              <a:t>// Works as of PHP 5.6.0</a:t>
            </a:r>
            <a:br>
              <a:rPr lang="en-GB" dirty="0"/>
            </a:br>
            <a:r>
              <a:rPr lang="en-GB" dirty="0" err="1"/>
              <a:t>const</a:t>
            </a:r>
            <a:r>
              <a:rPr lang="en-GB" dirty="0"/>
              <a:t> ANOTHER_CONST = CONSTANT.'; Goodbye World';</a:t>
            </a:r>
            <a:br>
              <a:rPr lang="en-GB" dirty="0"/>
            </a:br>
            <a:r>
              <a:rPr lang="en-GB" dirty="0"/>
              <a:t>echo ANOTHER_CONST;</a:t>
            </a:r>
            <a:br>
              <a:rPr lang="en-GB" dirty="0"/>
            </a:br>
            <a:br>
              <a:rPr lang="en-GB" dirty="0"/>
            </a:br>
            <a:r>
              <a:rPr lang="en-GB" dirty="0" err="1"/>
              <a:t>const</a:t>
            </a:r>
            <a:r>
              <a:rPr lang="en-GB" dirty="0"/>
              <a:t> ANIMALS = array('dog', 'cat', 'bird');</a:t>
            </a:r>
            <a:br>
              <a:rPr lang="en-GB" dirty="0"/>
            </a:br>
            <a:r>
              <a:rPr lang="en-GB" dirty="0"/>
              <a:t>echo ANIMALS[1]; // outputs "cat"</a:t>
            </a:r>
            <a:br>
              <a:rPr lang="en-GB" dirty="0"/>
            </a:br>
            <a:endParaRPr lang="en-GB" dirty="0"/>
          </a:p>
        </p:txBody>
      </p:sp>
    </p:spTree>
    <p:extLst>
      <p:ext uri="{BB962C8B-B14F-4D97-AF65-F5344CB8AC3E}">
        <p14:creationId xmlns:p14="http://schemas.microsoft.com/office/powerpoint/2010/main" val="40243926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Magic constants</a:t>
            </a:r>
            <a:br>
              <a:rPr lang="en-GB" dirty="0"/>
            </a:br>
            <a:endParaRPr lang="en-GB" dirty="0"/>
          </a:p>
        </p:txBody>
      </p:sp>
      <p:sp>
        <p:nvSpPr>
          <p:cNvPr id="3" name="Content Placeholder 2">
            <a:extLst>
              <a:ext uri="{FF2B5EF4-FFF2-40B4-BE49-F238E27FC236}">
                <a16:creationId xmlns:a16="http://schemas.microsoft.com/office/drawing/2014/main" id="{DDFE20E9-CD51-496F-817F-87EBA5EF0244}"/>
              </a:ext>
            </a:extLst>
          </p:cNvPr>
          <p:cNvSpPr>
            <a:spLocks noGrp="1"/>
          </p:cNvSpPr>
          <p:nvPr>
            <p:ph idx="1"/>
          </p:nvPr>
        </p:nvSpPr>
        <p:spPr>
          <a:xfrm>
            <a:off x="1451579" y="1974167"/>
            <a:ext cx="9603275" cy="3706195"/>
          </a:xfrm>
        </p:spPr>
        <p:txBody>
          <a:bodyPr>
            <a:normAutofit/>
          </a:bodyPr>
          <a:lstStyle/>
          <a:p>
            <a:pPr marL="0" indent="0">
              <a:buNone/>
            </a:pPr>
            <a:r>
              <a:rPr lang="en-GB" dirty="0"/>
              <a:t>PHP provides a large number of </a:t>
            </a:r>
            <a:r>
              <a:rPr lang="en-GB" dirty="0">
                <a:hlinkClick r:id="rId2"/>
              </a:rPr>
              <a:t>predefined constants</a:t>
            </a:r>
            <a:r>
              <a:rPr lang="en-GB" dirty="0"/>
              <a:t> to any script which it runs. Many of these constants, however, are created by various extensions, and will only be present when those extensions are available, either via dynamic loading or because they have been compiled in.  </a:t>
            </a:r>
          </a:p>
          <a:p>
            <a:pPr marL="0" indent="0">
              <a:buNone/>
            </a:pPr>
            <a:r>
              <a:rPr lang="en-GB" dirty="0"/>
              <a:t>There are nine magical constants that change depending on where they are used. For example, the value of _ _ LINE _ _ depends on the line that it's used on in your script.</a:t>
            </a:r>
          </a:p>
          <a:p>
            <a:pPr marL="0" indent="0">
              <a:buNone/>
            </a:pPr>
            <a:r>
              <a:rPr lang="en-GB" dirty="0"/>
              <a:t>All these "magical" constants are resolved at compile time, unlike regular constants </a:t>
            </a:r>
            <a:r>
              <a:rPr lang="en-GB" dirty="0" err="1"/>
              <a:t>thats</a:t>
            </a:r>
            <a:r>
              <a:rPr lang="en-GB" dirty="0"/>
              <a:t> resolved at runtime. These special constants are case-insensitive </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6599790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B8043F-7A0B-46EB-B63B-0B05884E8F04}"/>
              </a:ext>
            </a:extLst>
          </p:cNvPr>
          <p:cNvSpPr>
            <a:spLocks noGrp="1"/>
          </p:cNvSpPr>
          <p:nvPr>
            <p:ph type="title"/>
          </p:nvPr>
        </p:nvSpPr>
        <p:spPr/>
        <p:txBody>
          <a:bodyPr/>
          <a:lstStyle/>
          <a:p>
            <a:r>
              <a:rPr lang="en-GB" dirty="0"/>
              <a:t>A few "magical" PHP constants</a:t>
            </a:r>
          </a:p>
        </p:txBody>
      </p:sp>
      <p:graphicFrame>
        <p:nvGraphicFramePr>
          <p:cNvPr id="7" name="Table 6">
            <a:extLst>
              <a:ext uri="{FF2B5EF4-FFF2-40B4-BE49-F238E27FC236}">
                <a16:creationId xmlns:a16="http://schemas.microsoft.com/office/drawing/2014/main" id="{643C7E09-46C6-45A6-A29B-ABB44C1273EE}"/>
              </a:ext>
            </a:extLst>
          </p:cNvPr>
          <p:cNvGraphicFramePr>
            <a:graphicFrameLocks noGrp="1"/>
          </p:cNvGraphicFramePr>
          <p:nvPr>
            <p:extLst>
              <p:ext uri="{D42A27DB-BD31-4B8C-83A1-F6EECF244321}">
                <p14:modId xmlns:p14="http://schemas.microsoft.com/office/powerpoint/2010/main" val="3525851573"/>
              </p:ext>
            </p:extLst>
          </p:nvPr>
        </p:nvGraphicFramePr>
        <p:xfrm>
          <a:off x="1451578" y="2016126"/>
          <a:ext cx="9603276" cy="3664237"/>
        </p:xfrm>
        <a:graphic>
          <a:graphicData uri="http://schemas.openxmlformats.org/drawingml/2006/table">
            <a:tbl>
              <a:tblPr/>
              <a:tblGrid>
                <a:gridCol w="2053622">
                  <a:extLst>
                    <a:ext uri="{9D8B030D-6E8A-4147-A177-3AD203B41FA5}">
                      <a16:colId xmlns:a16="http://schemas.microsoft.com/office/drawing/2014/main" val="297024620"/>
                    </a:ext>
                  </a:extLst>
                </a:gridCol>
                <a:gridCol w="7549654">
                  <a:extLst>
                    <a:ext uri="{9D8B030D-6E8A-4147-A177-3AD203B41FA5}">
                      <a16:colId xmlns:a16="http://schemas.microsoft.com/office/drawing/2014/main" val="1809441805"/>
                    </a:ext>
                  </a:extLst>
                </a:gridCol>
              </a:tblGrid>
              <a:tr h="333112">
                <a:tc>
                  <a:txBody>
                    <a:bodyPr/>
                    <a:lstStyle/>
                    <a:p>
                      <a:pPr algn="l"/>
                      <a:r>
                        <a:rPr lang="en-GB" sz="1500">
                          <a:effectLst/>
                        </a:rPr>
                        <a:t>Name</a:t>
                      </a:r>
                    </a:p>
                  </a:txBody>
                  <a:tcPr marL="78401" marR="78401" marT="39200" marB="39200" anchor="ctr">
                    <a:lnL w="9525" cap="flat" cmpd="sng" algn="ctr">
                      <a:solidFill>
                        <a:srgbClr val="C4C9DF"/>
                      </a:solidFill>
                      <a:prstDash val="solid"/>
                      <a:round/>
                      <a:headEnd type="none" w="med" len="med"/>
                      <a:tailEnd type="none" w="med" len="med"/>
                    </a:lnL>
                    <a:lnR w="9525" cap="flat" cmpd="sng" algn="ctr">
                      <a:solidFill>
                        <a:srgbClr val="C4C9DF"/>
                      </a:solidFill>
                      <a:prstDash val="solid"/>
                      <a:round/>
                      <a:headEnd type="none" w="med" len="med"/>
                      <a:tailEnd type="none" w="med" len="med"/>
                    </a:lnR>
                    <a:lnT w="9525" cap="flat" cmpd="sng" algn="ctr">
                      <a:solidFill>
                        <a:srgbClr val="C4C9DF"/>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4C9DF"/>
                    </a:solidFill>
                  </a:tcPr>
                </a:tc>
                <a:tc>
                  <a:txBody>
                    <a:bodyPr/>
                    <a:lstStyle/>
                    <a:p>
                      <a:pPr algn="l"/>
                      <a:r>
                        <a:rPr lang="en-GB" sz="1500">
                          <a:effectLst/>
                        </a:rPr>
                        <a:t>Description</a:t>
                      </a:r>
                    </a:p>
                  </a:txBody>
                  <a:tcPr marL="78401" marR="78401" marT="39200" marB="39200" anchor="ctr">
                    <a:lnL w="9525" cap="flat" cmpd="sng" algn="ctr">
                      <a:solidFill>
                        <a:srgbClr val="C4C9DF"/>
                      </a:solidFill>
                      <a:prstDash val="solid"/>
                      <a:round/>
                      <a:headEnd type="none" w="med" len="med"/>
                      <a:tailEnd type="none" w="med" len="med"/>
                    </a:lnL>
                    <a:lnR w="9525" cap="flat" cmpd="sng" algn="ctr">
                      <a:solidFill>
                        <a:srgbClr val="C4C9DF"/>
                      </a:solidFill>
                      <a:prstDash val="solid"/>
                      <a:round/>
                      <a:headEnd type="none" w="med" len="med"/>
                      <a:tailEnd type="none" w="med" len="med"/>
                    </a:lnR>
                    <a:lnT w="9525" cap="flat" cmpd="sng" algn="ctr">
                      <a:solidFill>
                        <a:srgbClr val="C4C9DF"/>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C4C9DF"/>
                    </a:solidFill>
                  </a:tcPr>
                </a:tc>
                <a:extLst>
                  <a:ext uri="{0D108BD9-81ED-4DB2-BD59-A6C34878D82A}">
                    <a16:rowId xmlns:a16="http://schemas.microsoft.com/office/drawing/2014/main" val="1538000273"/>
                  </a:ext>
                </a:extLst>
              </a:tr>
              <a:tr h="333112">
                <a:tc>
                  <a:txBody>
                    <a:bodyPr/>
                    <a:lstStyle/>
                    <a:p>
                      <a:pPr fontAlgn="t"/>
                      <a:r>
                        <a:rPr lang="en-GB" sz="1500" b="1" i="0" dirty="0">
                          <a:effectLst/>
                        </a:rPr>
                        <a:t>_ _LINE_ _</a:t>
                      </a:r>
                      <a:endParaRPr lang="en-GB" sz="1500" dirty="0">
                        <a:effectLst/>
                      </a:endParaRP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500">
                          <a:effectLst/>
                        </a:rPr>
                        <a:t>The current line number of the file.</a:t>
                      </a: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50299578"/>
                  </a:ext>
                </a:extLst>
              </a:tr>
              <a:tr h="1082616">
                <a:tc>
                  <a:txBody>
                    <a:bodyPr/>
                    <a:lstStyle/>
                    <a:p>
                      <a:pPr fontAlgn="t"/>
                      <a:r>
                        <a:rPr lang="en-GB" sz="1500" b="1" i="0" dirty="0">
                          <a:effectLst/>
                        </a:rPr>
                        <a:t>_ _FILE_ _</a:t>
                      </a:r>
                      <a:endParaRPr lang="en-GB" sz="1500" dirty="0">
                        <a:effectLst/>
                      </a:endParaRP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tc>
                  <a:txBody>
                    <a:bodyPr/>
                    <a:lstStyle/>
                    <a:p>
                      <a:pPr fontAlgn="t"/>
                      <a:r>
                        <a:rPr lang="en-GB" sz="1500" dirty="0">
                          <a:effectLst/>
                        </a:rPr>
                        <a:t>The full path and filename of the file with </a:t>
                      </a:r>
                      <a:r>
                        <a:rPr lang="en-GB" sz="1500" dirty="0" err="1">
                          <a:effectLst/>
                        </a:rPr>
                        <a:t>symlinks</a:t>
                      </a:r>
                      <a:r>
                        <a:rPr lang="en-GB" sz="1500" dirty="0">
                          <a:effectLst/>
                        </a:rPr>
                        <a:t> resolved. If used inside an include, the name of the included file is returned.</a:t>
                      </a: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extLst>
                  <a:ext uri="{0D108BD9-81ED-4DB2-BD59-A6C34878D82A}">
                    <a16:rowId xmlns:a16="http://schemas.microsoft.com/office/drawing/2014/main" val="1147236056"/>
                  </a:ext>
                </a:extLst>
              </a:tr>
              <a:tr h="1582285">
                <a:tc>
                  <a:txBody>
                    <a:bodyPr/>
                    <a:lstStyle/>
                    <a:p>
                      <a:pPr fontAlgn="t"/>
                      <a:r>
                        <a:rPr lang="en-GB" sz="1500" b="1" i="0" dirty="0">
                          <a:effectLst/>
                        </a:rPr>
                        <a:t>_ _DIR_ _</a:t>
                      </a:r>
                      <a:endParaRPr lang="en-GB" sz="1500" dirty="0">
                        <a:effectLst/>
                      </a:endParaRP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tc>
                  <a:txBody>
                    <a:bodyPr/>
                    <a:lstStyle/>
                    <a:p>
                      <a:pPr fontAlgn="t"/>
                      <a:r>
                        <a:rPr lang="en-GB" sz="1500">
                          <a:effectLst/>
                        </a:rPr>
                        <a:t>The directory of the file. If used inside an include, the directory of the included file is returned. This is equivalent to </a:t>
                      </a:r>
                      <a:r>
                        <a:rPr lang="en-GB" sz="1500" b="0" i="1">
                          <a:effectLst/>
                        </a:rPr>
                        <a:t>dirname(__FILE__)</a:t>
                      </a:r>
                      <a:r>
                        <a:rPr lang="en-GB" sz="1500">
                          <a:effectLst/>
                        </a:rPr>
                        <a:t>. This directory name does not have a trailing slash unless it is the root directory.</a:t>
                      </a: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652365201"/>
                  </a:ext>
                </a:extLst>
              </a:tr>
              <a:tr h="333112">
                <a:tc>
                  <a:txBody>
                    <a:bodyPr/>
                    <a:lstStyle/>
                    <a:p>
                      <a:pPr fontAlgn="t"/>
                      <a:r>
                        <a:rPr lang="en-GB" sz="1500" b="1" i="0" dirty="0">
                          <a:effectLst/>
                        </a:rPr>
                        <a:t>_ _FUNCTION_ _</a:t>
                      </a:r>
                      <a:endParaRPr lang="en-GB" sz="1500" dirty="0">
                        <a:effectLst/>
                      </a:endParaRP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tc>
                  <a:txBody>
                    <a:bodyPr/>
                    <a:lstStyle/>
                    <a:p>
                      <a:pPr fontAlgn="t"/>
                      <a:r>
                        <a:rPr lang="en-GB" sz="1500" dirty="0">
                          <a:effectLst/>
                        </a:rPr>
                        <a:t>The function name.</a:t>
                      </a:r>
                    </a:p>
                  </a:txBody>
                  <a:tcPr marL="78401" marR="78401" marT="39200" marB="39200">
                    <a:lnL w="9525" cap="flat" cmpd="sng" algn="ctr">
                      <a:solidFill>
                        <a:srgbClr val="CCCCCC"/>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solidFill>
                      <a:srgbClr val="E6E6E6"/>
                    </a:solidFill>
                  </a:tcPr>
                </a:tc>
                <a:extLst>
                  <a:ext uri="{0D108BD9-81ED-4DB2-BD59-A6C34878D82A}">
                    <a16:rowId xmlns:a16="http://schemas.microsoft.com/office/drawing/2014/main" val="1864294963"/>
                  </a:ext>
                </a:extLst>
              </a:tr>
            </a:tbl>
          </a:graphicData>
        </a:graphic>
      </p:graphicFrame>
    </p:spTree>
    <p:extLst>
      <p:ext uri="{BB962C8B-B14F-4D97-AF65-F5344CB8AC3E}">
        <p14:creationId xmlns:p14="http://schemas.microsoft.com/office/powerpoint/2010/main" val="4206957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PHP?</a:t>
            </a:r>
            <a:br>
              <a:rPr lang="en-GB" dirty="0"/>
            </a:br>
            <a:endParaRPr lang="en-GB" dirty="0"/>
          </a:p>
        </p:txBody>
      </p:sp>
      <p:sp>
        <p:nvSpPr>
          <p:cNvPr id="4" name="Rectangle 1"/>
          <p:cNvSpPr>
            <a:spLocks noGrp="1" noChangeArrowheads="1"/>
          </p:cNvSpPr>
          <p:nvPr>
            <p:ph idx="1"/>
          </p:nvPr>
        </p:nvSpPr>
        <p:spPr bwMode="auto">
          <a:xfrm>
            <a:off x="1451580" y="2145059"/>
            <a:ext cx="9603274" cy="2751522"/>
          </a:xfrm>
          <a:prstGeom prst="rect">
            <a:avLst/>
          </a:prstGeom>
          <a:solidFill>
            <a:srgbClr val="F2F2F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gn="just"/>
            <a:r>
              <a:rPr lang="en-GB" sz="2400" dirty="0">
                <a:solidFill>
                  <a:srgbClr val="333333"/>
                </a:solidFill>
                <a:latin typeface="Times New Roman" panose="02020603050405020304" pitchFamily="18" charset="0"/>
                <a:cs typeface="Times New Roman" panose="02020603050405020304" pitchFamily="18" charset="0"/>
              </a:rPr>
              <a:t>The best things in using PHP are that it is extremely simple for a newcomer, but offers many advanced features for a professional programmer. </a:t>
            </a:r>
          </a:p>
          <a:p>
            <a:pPr algn="just"/>
            <a:endParaRPr lang="en-GB" sz="2400" dirty="0">
              <a:solidFill>
                <a:srgbClr val="333333"/>
              </a:solidFill>
              <a:latin typeface="Times New Roman" panose="02020603050405020304" pitchFamily="18" charset="0"/>
              <a:cs typeface="Times New Roman" panose="02020603050405020304" pitchFamily="18" charset="0"/>
            </a:endParaRPr>
          </a:p>
          <a:p>
            <a:pPr algn="just"/>
            <a:r>
              <a:rPr lang="en-GB" sz="2400" dirty="0">
                <a:solidFill>
                  <a:srgbClr val="333333"/>
                </a:solidFill>
                <a:latin typeface="Times New Roman" panose="02020603050405020304" pitchFamily="18" charset="0"/>
                <a:cs typeface="Times New Roman" panose="02020603050405020304" pitchFamily="18" charset="0"/>
              </a:rPr>
              <a:t>Although PHP's development is focused on server-side scripting, you can do much more with it. </a:t>
            </a:r>
            <a:endParaRPr lang="en-US" altLang="en-US" sz="2400" dirty="0">
              <a:solidFill>
                <a:srgbClr val="333333"/>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982982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Output</a:t>
            </a:r>
            <a:endParaRPr lang="en-GB" dirty="0"/>
          </a:p>
        </p:txBody>
      </p:sp>
      <p:sp>
        <p:nvSpPr>
          <p:cNvPr id="3" name="Content Placeholder 2"/>
          <p:cNvSpPr>
            <a:spLocks noGrp="1"/>
          </p:cNvSpPr>
          <p:nvPr>
            <p:ph idx="1"/>
          </p:nvPr>
        </p:nvSpPr>
        <p:spPr/>
        <p:txBody>
          <a:bodyPr/>
          <a:lstStyle/>
          <a:p>
            <a:pPr>
              <a:lnSpc>
                <a:spcPct val="100000"/>
              </a:lnSpc>
            </a:pPr>
            <a:r>
              <a:rPr lang="en-US" altLang="en-US" sz="2400" dirty="0">
                <a:latin typeface="Times New Roman" panose="02020603050405020304" pitchFamily="18" charset="0"/>
                <a:cs typeface="Times New Roman" panose="02020603050405020304" pitchFamily="18" charset="0"/>
              </a:rPr>
              <a:t>Output from a PHP script is HTML that is sent to the browser.</a:t>
            </a:r>
          </a:p>
          <a:p>
            <a:pPr>
              <a:lnSpc>
                <a:spcPct val="100000"/>
              </a:lnSpc>
            </a:pPr>
            <a:r>
              <a:rPr lang="en-US" altLang="en-US" sz="2400" dirty="0">
                <a:latin typeface="Times New Roman" panose="02020603050405020304" pitchFamily="18" charset="0"/>
                <a:cs typeface="Times New Roman" panose="02020603050405020304" pitchFamily="18" charset="0"/>
              </a:rPr>
              <a:t>There are three ways to produce output: </a:t>
            </a:r>
            <a:r>
              <a:rPr lang="en-US" altLang="en-US" sz="2400" b="1" i="1" dirty="0">
                <a:latin typeface="Times New Roman" panose="02020603050405020304" pitchFamily="18" charset="0"/>
                <a:cs typeface="Times New Roman" panose="02020603050405020304" pitchFamily="18" charset="0"/>
              </a:rPr>
              <a:t>echo</a:t>
            </a:r>
            <a:r>
              <a:rPr lang="en-US" altLang="en-US" sz="2400" dirty="0">
                <a:latin typeface="Times New Roman" panose="02020603050405020304" pitchFamily="18" charset="0"/>
                <a:cs typeface="Times New Roman" panose="02020603050405020304" pitchFamily="18" charset="0"/>
              </a:rPr>
              <a:t>, </a:t>
            </a:r>
            <a:r>
              <a:rPr lang="en-US" altLang="en-US" sz="2400" b="1" i="1" dirty="0">
                <a:latin typeface="Times New Roman" panose="02020603050405020304" pitchFamily="18" charset="0"/>
                <a:cs typeface="Times New Roman" panose="02020603050405020304" pitchFamily="18" charset="0"/>
              </a:rPr>
              <a:t>print</a:t>
            </a:r>
            <a:r>
              <a:rPr lang="en-US" altLang="en-US" sz="2400" dirty="0">
                <a:latin typeface="Times New Roman" panose="02020603050405020304" pitchFamily="18" charset="0"/>
                <a:cs typeface="Times New Roman" panose="02020603050405020304" pitchFamily="18" charset="0"/>
              </a:rPr>
              <a:t>, and </a:t>
            </a:r>
            <a:r>
              <a:rPr lang="en-US" altLang="en-US" sz="2400" b="1" i="1" dirty="0" err="1">
                <a:latin typeface="Times New Roman" panose="02020603050405020304" pitchFamily="18" charset="0"/>
                <a:cs typeface="Times New Roman" panose="02020603050405020304" pitchFamily="18" charset="0"/>
              </a:rPr>
              <a:t>printf</a:t>
            </a:r>
            <a:endParaRPr lang="en-US" altLang="en-US" sz="2400" b="1" i="1" dirty="0">
              <a:latin typeface="Times New Roman" panose="02020603050405020304" pitchFamily="18" charset="0"/>
              <a:cs typeface="Times New Roman" panose="02020603050405020304" pitchFamily="18" charset="0"/>
            </a:endParaRPr>
          </a:p>
          <a:p>
            <a:pPr>
              <a:lnSpc>
                <a:spcPct val="100000"/>
              </a:lnSpc>
            </a:pPr>
            <a:endParaRPr lang="en-US" altLang="en-US"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9140250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53F2C-E312-4FE4-AFE8-88B2C5003B9A}"/>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A7292338-AABD-4136-A024-7428310E59D7}"/>
              </a:ext>
            </a:extLst>
          </p:cNvPr>
          <p:cNvSpPr>
            <a:spLocks noGrp="1"/>
          </p:cNvSpPr>
          <p:nvPr>
            <p:ph idx="1"/>
          </p:nvPr>
        </p:nvSpPr>
        <p:spPr/>
        <p:txBody>
          <a:bodyPr/>
          <a:lstStyle/>
          <a:p>
            <a:r>
              <a:rPr lang="en-GB" dirty="0"/>
              <a:t>Expressions are the most important building blocks of PHP. </a:t>
            </a:r>
          </a:p>
          <a:p>
            <a:r>
              <a:rPr lang="en-GB" dirty="0"/>
              <a:t>In PHP, almost anything you write is an expression. </a:t>
            </a:r>
          </a:p>
          <a:p>
            <a:r>
              <a:rPr lang="en-GB" dirty="0"/>
              <a:t>The simplest yet most accurate way to define an expression is "anything that has a value".</a:t>
            </a:r>
          </a:p>
          <a:p>
            <a:r>
              <a:rPr lang="en-GB" dirty="0"/>
              <a:t>The most basic forms of expressions are </a:t>
            </a:r>
            <a:r>
              <a:rPr lang="en-GB" b="1" dirty="0"/>
              <a:t>constants and variables</a:t>
            </a:r>
            <a:r>
              <a:rPr lang="en-GB" dirty="0"/>
              <a:t>. When you type "</a:t>
            </a:r>
            <a:r>
              <a:rPr lang="en-GB" i="1" dirty="0"/>
              <a:t>$a</a:t>
            </a:r>
            <a:r>
              <a:rPr lang="en-GB" dirty="0"/>
              <a:t> = 5", you're assigning '5' into </a:t>
            </a:r>
            <a:r>
              <a:rPr lang="en-GB" i="1" dirty="0"/>
              <a:t>$a</a:t>
            </a:r>
            <a:r>
              <a:rPr lang="en-GB" dirty="0"/>
              <a:t>. </a:t>
            </a:r>
          </a:p>
          <a:p>
            <a:endParaRPr lang="en-GB" dirty="0"/>
          </a:p>
        </p:txBody>
      </p:sp>
    </p:spTree>
    <p:extLst>
      <p:ext uri="{BB962C8B-B14F-4D97-AF65-F5344CB8AC3E}">
        <p14:creationId xmlns:p14="http://schemas.microsoft.com/office/powerpoint/2010/main" val="25504756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F8F1E-9AB6-4228-8777-FBC9CD9E5C34}"/>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F2273AD8-D093-4970-8BEE-B31AACF931D0}"/>
              </a:ext>
            </a:extLst>
          </p:cNvPr>
          <p:cNvSpPr>
            <a:spLocks noGrp="1"/>
          </p:cNvSpPr>
          <p:nvPr>
            <p:ph idx="1"/>
          </p:nvPr>
        </p:nvSpPr>
        <p:spPr>
          <a:xfrm>
            <a:off x="1396158" y="1891036"/>
            <a:ext cx="10075404" cy="3997141"/>
          </a:xfrm>
        </p:spPr>
        <p:txBody>
          <a:bodyPr>
            <a:normAutofit fontScale="92500" lnSpcReduction="10000"/>
          </a:bodyPr>
          <a:lstStyle/>
          <a:p>
            <a:pPr algn="just"/>
            <a:r>
              <a:rPr lang="en-GB" dirty="0"/>
              <a:t>Another good example of expression orientation is </a:t>
            </a:r>
            <a:r>
              <a:rPr lang="en-GB" b="1" dirty="0"/>
              <a:t>pre- and post-increment and decrement</a:t>
            </a:r>
            <a:r>
              <a:rPr lang="en-GB" dirty="0"/>
              <a:t>. Users of PHP and many other languages may be familiar with the notation of </a:t>
            </a:r>
            <a:r>
              <a:rPr lang="en-GB" i="1" dirty="0"/>
              <a:t>variable++</a:t>
            </a:r>
            <a:r>
              <a:rPr lang="en-GB" dirty="0"/>
              <a:t> and </a:t>
            </a:r>
            <a:r>
              <a:rPr lang="en-GB" i="1" dirty="0"/>
              <a:t>variable--</a:t>
            </a:r>
            <a:r>
              <a:rPr lang="en-GB" dirty="0"/>
              <a:t>. These are </a:t>
            </a:r>
            <a:r>
              <a:rPr lang="en-GB" u="sng" dirty="0">
                <a:hlinkClick r:id="rId2"/>
              </a:rPr>
              <a:t>increment and decrement operators</a:t>
            </a:r>
            <a:r>
              <a:rPr lang="en-GB" dirty="0"/>
              <a:t>. </a:t>
            </a:r>
          </a:p>
          <a:p>
            <a:pPr algn="just"/>
            <a:r>
              <a:rPr lang="en-GB" dirty="0"/>
              <a:t>In PHP, like in C, there are two types of increment - pre-increment and post-increment. Both pre-increment and post-increment essentially increment the variable, and the effect on the variable is identical. </a:t>
            </a:r>
          </a:p>
          <a:p>
            <a:pPr algn="just"/>
            <a:r>
              <a:rPr lang="en-GB" dirty="0"/>
              <a:t>The difference is with the value of the increment expression. Pre-increment, which is written '++$variable', evaluates to the incremented value (PHP increments the variable before reading its value, thus the name 'pre-increment'). Post-increment, which is written '$variable++' evaluates to the original value of $variable, before it was incremented (PHP increments the variable after reading its value, thus the name 'post-increment').</a:t>
            </a:r>
          </a:p>
          <a:p>
            <a:endParaRPr lang="en-GB" dirty="0"/>
          </a:p>
        </p:txBody>
      </p:sp>
    </p:spTree>
    <p:extLst>
      <p:ext uri="{BB962C8B-B14F-4D97-AF65-F5344CB8AC3E}">
        <p14:creationId xmlns:p14="http://schemas.microsoft.com/office/powerpoint/2010/main" val="12473501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9EC3-220B-4F15-A4C8-BE647EBC64EE}"/>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52E847E1-6F47-45CC-BC09-D850369457AF}"/>
              </a:ext>
            </a:extLst>
          </p:cNvPr>
          <p:cNvSpPr>
            <a:spLocks noGrp="1"/>
          </p:cNvSpPr>
          <p:nvPr>
            <p:ph idx="1"/>
          </p:nvPr>
        </p:nvSpPr>
        <p:spPr>
          <a:xfrm>
            <a:off x="1451579" y="1853755"/>
            <a:ext cx="9603275" cy="4006718"/>
          </a:xfrm>
        </p:spPr>
        <p:txBody>
          <a:bodyPr>
            <a:normAutofit/>
          </a:bodyPr>
          <a:lstStyle/>
          <a:p>
            <a:pPr algn="just"/>
            <a:r>
              <a:rPr lang="en-GB" dirty="0"/>
              <a:t>A very common type of expressions are </a:t>
            </a:r>
            <a:r>
              <a:rPr lang="en-GB" b="1" dirty="0"/>
              <a:t>comparison</a:t>
            </a:r>
            <a:r>
              <a:rPr lang="en-GB" dirty="0"/>
              <a:t> expressions. These expressions evaluate to either </a:t>
            </a:r>
            <a:r>
              <a:rPr lang="en-GB" b="1" dirty="0"/>
              <a:t>FALSE</a:t>
            </a:r>
            <a:r>
              <a:rPr lang="en-GB" dirty="0"/>
              <a:t> or </a:t>
            </a:r>
            <a:r>
              <a:rPr lang="en-GB" b="1" dirty="0"/>
              <a:t>TRUE</a:t>
            </a:r>
            <a:r>
              <a:rPr lang="en-GB" dirty="0"/>
              <a:t>. </a:t>
            </a:r>
          </a:p>
          <a:p>
            <a:pPr algn="just"/>
            <a:r>
              <a:rPr lang="en-GB" dirty="0"/>
              <a:t>PHP supports:</a:t>
            </a:r>
          </a:p>
          <a:p>
            <a:pPr marL="0" indent="0" algn="just">
              <a:buNone/>
            </a:pPr>
            <a:r>
              <a:rPr lang="en-GB" dirty="0"/>
              <a:t> &gt; (bigger than), &gt;= (bigger than or equal to), == (equal), != (not equal), &lt; (smaller than) and &lt;= (smaller than or equal to). </a:t>
            </a:r>
          </a:p>
          <a:p>
            <a:pPr marL="0" indent="0" algn="just">
              <a:buNone/>
            </a:pPr>
            <a:r>
              <a:rPr lang="en-GB" dirty="0"/>
              <a:t>The language also supports a set of strict equivalence operators: === (equal to and same type) and !== (not equal to or not same type). </a:t>
            </a:r>
          </a:p>
          <a:p>
            <a:pPr algn="just"/>
            <a:r>
              <a:rPr lang="en-GB" dirty="0"/>
              <a:t>These expressions are most commonly used inside conditional execution, such as </a:t>
            </a:r>
            <a:r>
              <a:rPr lang="en-GB" i="1" dirty="0"/>
              <a:t>if</a:t>
            </a:r>
            <a:r>
              <a:rPr lang="en-GB" dirty="0"/>
              <a:t> statements.</a:t>
            </a:r>
          </a:p>
          <a:p>
            <a:endParaRPr lang="en-GB" dirty="0"/>
          </a:p>
        </p:txBody>
      </p:sp>
    </p:spTree>
    <p:extLst>
      <p:ext uri="{BB962C8B-B14F-4D97-AF65-F5344CB8AC3E}">
        <p14:creationId xmlns:p14="http://schemas.microsoft.com/office/powerpoint/2010/main" val="13403525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9EC3-220B-4F15-A4C8-BE647EBC64EE}"/>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52E847E1-6F47-45CC-BC09-D850369457AF}"/>
              </a:ext>
            </a:extLst>
          </p:cNvPr>
          <p:cNvSpPr>
            <a:spLocks noGrp="1"/>
          </p:cNvSpPr>
          <p:nvPr>
            <p:ph idx="1"/>
          </p:nvPr>
        </p:nvSpPr>
        <p:spPr>
          <a:xfrm>
            <a:off x="1451580" y="1853755"/>
            <a:ext cx="9451948" cy="4006718"/>
          </a:xfrm>
        </p:spPr>
        <p:txBody>
          <a:bodyPr>
            <a:normAutofit/>
          </a:bodyPr>
          <a:lstStyle/>
          <a:p>
            <a:r>
              <a:rPr lang="en-GB" b="1" dirty="0"/>
              <a:t>Combined operator-assignment expressions</a:t>
            </a:r>
            <a:r>
              <a:rPr lang="en-GB" dirty="0"/>
              <a:t>.</a:t>
            </a:r>
          </a:p>
          <a:p>
            <a:r>
              <a:rPr lang="en-GB" dirty="0"/>
              <a:t>Example: '$a += 3’. </a:t>
            </a:r>
          </a:p>
          <a:p>
            <a:r>
              <a:rPr lang="en-GB" dirty="0"/>
              <a:t>This means "take the value of $a, add 3 to it, and assign it back into $a". </a:t>
            </a:r>
          </a:p>
          <a:p>
            <a:r>
              <a:rPr lang="en-GB" dirty="0"/>
              <a:t>In addition to being shorter and clearer, this also results in faster execution. </a:t>
            </a:r>
          </a:p>
          <a:p>
            <a:r>
              <a:rPr lang="en-GB" dirty="0"/>
              <a:t>Any two-place operator can be used in this operator-assignment mode, for example '$a -= 5' (subtract 5 from the value of $a),                                                              '$b *= 7' (multiply the value of $b by 7), etc.</a:t>
            </a:r>
          </a:p>
          <a:p>
            <a:endParaRPr lang="en-GB" dirty="0"/>
          </a:p>
        </p:txBody>
      </p:sp>
    </p:spTree>
    <p:extLst>
      <p:ext uri="{BB962C8B-B14F-4D97-AF65-F5344CB8AC3E}">
        <p14:creationId xmlns:p14="http://schemas.microsoft.com/office/powerpoint/2010/main" val="42553346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9EC3-220B-4F15-A4C8-BE647EBC64EE}"/>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52E847E1-6F47-45CC-BC09-D850369457AF}"/>
              </a:ext>
            </a:extLst>
          </p:cNvPr>
          <p:cNvSpPr>
            <a:spLocks noGrp="1"/>
          </p:cNvSpPr>
          <p:nvPr>
            <p:ph idx="1"/>
          </p:nvPr>
        </p:nvSpPr>
        <p:spPr>
          <a:xfrm>
            <a:off x="1451579" y="1853755"/>
            <a:ext cx="9603275" cy="4006718"/>
          </a:xfrm>
        </p:spPr>
        <p:txBody>
          <a:bodyPr>
            <a:normAutofit/>
          </a:bodyPr>
          <a:lstStyle/>
          <a:p>
            <a:r>
              <a:rPr lang="en-GB" dirty="0"/>
              <a:t>There is one more expression that may seem odd if you haven't seen it in other languages, the </a:t>
            </a:r>
            <a:r>
              <a:rPr lang="en-GB" b="1" dirty="0"/>
              <a:t>ternary conditional operator</a:t>
            </a:r>
            <a:r>
              <a:rPr lang="en-GB" dirty="0"/>
              <a:t>:</a:t>
            </a:r>
          </a:p>
          <a:p>
            <a:pPr marL="0" indent="0">
              <a:buNone/>
            </a:pPr>
            <a:endParaRPr lang="en-GB" dirty="0"/>
          </a:p>
          <a:p>
            <a:r>
              <a:rPr lang="en-GB" dirty="0"/>
              <a:t>&lt;?</a:t>
            </a:r>
            <a:r>
              <a:rPr lang="en-GB" dirty="0" err="1"/>
              <a:t>php</a:t>
            </a:r>
            <a:br>
              <a:rPr lang="en-GB" dirty="0"/>
            </a:br>
            <a:r>
              <a:rPr lang="en-GB" dirty="0"/>
              <a:t>$first ? $second : $third</a:t>
            </a:r>
            <a:br>
              <a:rPr lang="en-GB" dirty="0"/>
            </a:br>
            <a:r>
              <a:rPr lang="en-GB" dirty="0"/>
              <a:t>?&gt;</a:t>
            </a:r>
          </a:p>
          <a:p>
            <a:r>
              <a:rPr lang="en-GB" dirty="0"/>
              <a:t>If the value of the first subexpression is </a:t>
            </a:r>
            <a:r>
              <a:rPr lang="en-GB" b="1" dirty="0"/>
              <a:t>TRUE</a:t>
            </a:r>
            <a:r>
              <a:rPr lang="en-GB" dirty="0"/>
              <a:t> (non-zero), then the second subexpression is evaluated, and that is the result of the conditional expression. Otherwise, the third subexpression is evaluated, and that is the value.</a:t>
            </a:r>
          </a:p>
          <a:p>
            <a:endParaRPr lang="en-GB" dirty="0"/>
          </a:p>
        </p:txBody>
      </p:sp>
    </p:spTree>
    <p:extLst>
      <p:ext uri="{BB962C8B-B14F-4D97-AF65-F5344CB8AC3E}">
        <p14:creationId xmlns:p14="http://schemas.microsoft.com/office/powerpoint/2010/main" val="400402823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29EC3-220B-4F15-A4C8-BE647EBC64EE}"/>
              </a:ext>
            </a:extLst>
          </p:cNvPr>
          <p:cNvSpPr>
            <a:spLocks noGrp="1"/>
          </p:cNvSpPr>
          <p:nvPr>
            <p:ph type="title"/>
          </p:nvPr>
        </p:nvSpPr>
        <p:spPr/>
        <p:txBody>
          <a:bodyPr/>
          <a:lstStyle/>
          <a:p>
            <a:r>
              <a:rPr lang="en-GB" dirty="0"/>
              <a:t>Expressions</a:t>
            </a:r>
          </a:p>
        </p:txBody>
      </p:sp>
      <p:sp>
        <p:nvSpPr>
          <p:cNvPr id="3" name="Content Placeholder 2">
            <a:extLst>
              <a:ext uri="{FF2B5EF4-FFF2-40B4-BE49-F238E27FC236}">
                <a16:creationId xmlns:a16="http://schemas.microsoft.com/office/drawing/2014/main" id="{52E847E1-6F47-45CC-BC09-D850369457AF}"/>
              </a:ext>
            </a:extLst>
          </p:cNvPr>
          <p:cNvSpPr>
            <a:spLocks noGrp="1"/>
          </p:cNvSpPr>
          <p:nvPr>
            <p:ph idx="1"/>
          </p:nvPr>
        </p:nvSpPr>
        <p:spPr>
          <a:xfrm>
            <a:off x="1451579" y="1759515"/>
            <a:ext cx="9603275" cy="4779831"/>
          </a:xfrm>
        </p:spPr>
        <p:txBody>
          <a:bodyPr>
            <a:normAutofit/>
          </a:bodyPr>
          <a:lstStyle/>
          <a:p>
            <a:r>
              <a:rPr lang="en-GB" dirty="0"/>
              <a:t>&lt;?</a:t>
            </a:r>
            <a:r>
              <a:rPr lang="en-GB" dirty="0" err="1"/>
              <a:t>php</a:t>
            </a:r>
            <a:br>
              <a:rPr lang="en-GB" dirty="0"/>
            </a:br>
            <a:r>
              <a:rPr lang="en-GB" dirty="0"/>
              <a:t>$b = $a = 5;        /* assign the value five into the variable $a and $b */</a:t>
            </a:r>
            <a:br>
              <a:rPr lang="en-GB" dirty="0"/>
            </a:br>
            <a:r>
              <a:rPr lang="en-GB" dirty="0"/>
              <a:t>$c = $a++;          /* post-increment, assign original value of $a (5) to $c */</a:t>
            </a:r>
            <a:br>
              <a:rPr lang="en-GB" dirty="0"/>
            </a:br>
            <a:r>
              <a:rPr lang="en-GB" dirty="0"/>
              <a:t>$e = $d = ++$b;     /* pre-increment, assign the incremented value of  $b (6) to $d and $e */</a:t>
            </a:r>
            <a:br>
              <a:rPr lang="en-GB" dirty="0"/>
            </a:br>
            <a:r>
              <a:rPr lang="en-GB" dirty="0"/>
              <a:t>$f = double($d++);  /* assign twice the value of $d before the increment, 2*6 = 12 to $f */</a:t>
            </a:r>
            <a:br>
              <a:rPr lang="en-GB" dirty="0"/>
            </a:br>
            <a:r>
              <a:rPr lang="en-GB" dirty="0"/>
              <a:t>$g = double(++$e);  /* assign twice the value of $e after the increment, 2*7 = 14 to $g */</a:t>
            </a:r>
            <a:br>
              <a:rPr lang="en-GB" dirty="0"/>
            </a:br>
            <a:r>
              <a:rPr lang="en-GB" dirty="0"/>
              <a:t>$h = $g += 10;      /* first, $g is incremented by 10 and ends with the  value of 24. the value of the assignment (24) is then assigned into $h, and $h ends with the value of 24 as well. */</a:t>
            </a:r>
            <a:br>
              <a:rPr lang="en-GB" dirty="0"/>
            </a:br>
            <a:r>
              <a:rPr lang="en-GB" dirty="0"/>
              <a:t>?&gt;</a:t>
            </a:r>
          </a:p>
          <a:p>
            <a:endParaRPr lang="en-GB" dirty="0"/>
          </a:p>
        </p:txBody>
      </p:sp>
    </p:spTree>
    <p:extLst>
      <p:ext uri="{BB962C8B-B14F-4D97-AF65-F5344CB8AC3E}">
        <p14:creationId xmlns:p14="http://schemas.microsoft.com/office/powerpoint/2010/main" val="25522328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F62624-7435-499E-9C9C-E9675967E822}"/>
              </a:ext>
            </a:extLst>
          </p:cNvPr>
          <p:cNvSpPr>
            <a:spLocks noGrp="1"/>
          </p:cNvSpPr>
          <p:nvPr>
            <p:ph type="title"/>
          </p:nvPr>
        </p:nvSpPr>
        <p:spPr/>
        <p:txBody>
          <a:bodyPr/>
          <a:lstStyle/>
          <a:p>
            <a:r>
              <a:rPr lang="en-GB" dirty="0"/>
              <a:t>Databases</a:t>
            </a:r>
            <a:br>
              <a:rPr lang="en-GB" dirty="0"/>
            </a:br>
            <a:endParaRPr lang="en-GB" dirty="0"/>
          </a:p>
        </p:txBody>
      </p:sp>
      <p:sp>
        <p:nvSpPr>
          <p:cNvPr id="3" name="Content Placeholder 2">
            <a:extLst>
              <a:ext uri="{FF2B5EF4-FFF2-40B4-BE49-F238E27FC236}">
                <a16:creationId xmlns:a16="http://schemas.microsoft.com/office/drawing/2014/main" id="{B0ABC773-3A77-4B86-8014-D1E2CF5E1A2A}"/>
              </a:ext>
            </a:extLst>
          </p:cNvPr>
          <p:cNvSpPr>
            <a:spLocks noGrp="1"/>
          </p:cNvSpPr>
          <p:nvPr>
            <p:ph idx="1"/>
          </p:nvPr>
        </p:nvSpPr>
        <p:spPr/>
        <p:txBody>
          <a:bodyPr/>
          <a:lstStyle/>
          <a:p>
            <a:r>
              <a:rPr lang="en-GB" dirty="0"/>
              <a:t>If you have XAMPP already installed, you should be able to follow along by going to localhost/</a:t>
            </a:r>
            <a:r>
              <a:rPr lang="en-GB" dirty="0" err="1"/>
              <a:t>phpmyadmin</a:t>
            </a:r>
            <a:r>
              <a:rPr lang="en-GB" dirty="0"/>
              <a:t> in your browser, while XAMPP is running.</a:t>
            </a:r>
          </a:p>
          <a:p>
            <a:r>
              <a:rPr lang="en-GB" dirty="0"/>
              <a:t>http://localhost/phpmyadmin</a:t>
            </a:r>
          </a:p>
        </p:txBody>
      </p:sp>
    </p:spTree>
    <p:extLst>
      <p:ext uri="{BB962C8B-B14F-4D97-AF65-F5344CB8AC3E}">
        <p14:creationId xmlns:p14="http://schemas.microsoft.com/office/powerpoint/2010/main" val="327122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PHP do?</a:t>
            </a:r>
            <a:br>
              <a:rPr lang="en-GB" dirty="0"/>
            </a:br>
            <a:br>
              <a:rPr lang="en-GB" dirty="0"/>
            </a:br>
            <a:endParaRPr lang="en-GB" dirty="0"/>
          </a:p>
        </p:txBody>
      </p:sp>
      <p:sp>
        <p:nvSpPr>
          <p:cNvPr id="3" name="Content Placeholder 2"/>
          <p:cNvSpPr>
            <a:spLocks noGrp="1"/>
          </p:cNvSpPr>
          <p:nvPr>
            <p:ph idx="1"/>
          </p:nvPr>
        </p:nvSpPr>
        <p:spPr/>
        <p:txBody>
          <a:bodyPr>
            <a:normAutofit/>
          </a:bodyPr>
          <a:lstStyle/>
          <a:p>
            <a:r>
              <a:rPr lang="en-GB" sz="2400" dirty="0">
                <a:latin typeface="Times New Roman" panose="02020603050405020304" pitchFamily="18" charset="0"/>
                <a:cs typeface="Times New Roman" panose="02020603050405020304" pitchFamily="18" charset="0"/>
              </a:rPr>
              <a:t>Anything. </a:t>
            </a:r>
          </a:p>
          <a:p>
            <a:r>
              <a:rPr lang="en-GB" sz="2400" dirty="0">
                <a:latin typeface="Times New Roman" panose="02020603050405020304" pitchFamily="18" charset="0"/>
                <a:cs typeface="Times New Roman" panose="02020603050405020304" pitchFamily="18" charset="0"/>
              </a:rPr>
              <a:t>PHP is mainly focused on server-side scripting, so you can do anything any other CGI program can do, such as:</a:t>
            </a:r>
          </a:p>
          <a:p>
            <a:pPr marL="0" indent="0">
              <a:buNone/>
            </a:pPr>
            <a:r>
              <a:rPr lang="en-GB" sz="2400" dirty="0">
                <a:latin typeface="Times New Roman" panose="02020603050405020304" pitchFamily="18" charset="0"/>
                <a:cs typeface="Times New Roman" panose="02020603050405020304" pitchFamily="18" charset="0"/>
              </a:rPr>
              <a:t>collect form data, generate dynamic page content, or send and receive cookies. </a:t>
            </a:r>
          </a:p>
          <a:p>
            <a:pPr marL="0" indent="0">
              <a:buNone/>
            </a:pPr>
            <a:r>
              <a:rPr lang="en-GB" sz="2400" dirty="0">
                <a:latin typeface="Times New Roman" panose="02020603050405020304" pitchFamily="18" charset="0"/>
                <a:cs typeface="Times New Roman" panose="02020603050405020304" pitchFamily="18" charset="0"/>
              </a:rPr>
              <a:t>But PHP can do much more.</a:t>
            </a:r>
          </a:p>
        </p:txBody>
      </p:sp>
    </p:spTree>
    <p:extLst>
      <p:ext uri="{BB962C8B-B14F-4D97-AF65-F5344CB8AC3E}">
        <p14:creationId xmlns:p14="http://schemas.microsoft.com/office/powerpoint/2010/main" val="38337134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CGI: Common Gateway Interface</a:t>
            </a:r>
          </a:p>
        </p:txBody>
      </p:sp>
      <p:sp>
        <p:nvSpPr>
          <p:cNvPr id="3" name="Content Placeholder 2"/>
          <p:cNvSpPr>
            <a:spLocks noGrp="1"/>
          </p:cNvSpPr>
          <p:nvPr>
            <p:ph idx="1"/>
          </p:nvPr>
        </p:nvSpPr>
        <p:spPr>
          <a:xfrm>
            <a:off x="1451579" y="1895319"/>
            <a:ext cx="9603275" cy="4131410"/>
          </a:xfrm>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A CGI program is any program designed to accept and return data that conforms to the CGI specification. </a:t>
            </a:r>
          </a:p>
          <a:p>
            <a:r>
              <a:rPr lang="en-GB" dirty="0">
                <a:latin typeface="Times New Roman" panose="02020603050405020304" pitchFamily="18" charset="0"/>
                <a:cs typeface="Times New Roman" panose="02020603050405020304" pitchFamily="18" charset="0"/>
              </a:rPr>
              <a:t>The program could be written in any programming language, including C, Perl or Java.   </a:t>
            </a:r>
          </a:p>
          <a:p>
            <a:r>
              <a:rPr lang="en-GB" dirty="0">
                <a:latin typeface="Times New Roman" panose="02020603050405020304" pitchFamily="18" charset="0"/>
                <a:cs typeface="Times New Roman" panose="02020603050405020304" pitchFamily="18" charset="0"/>
              </a:rPr>
              <a:t>CGI programs are the most common way for Web servers to interact dynamically with users. Many HTML pages that contain forms, for example, use a CGI program to process the form's data once it's submitted. </a:t>
            </a:r>
          </a:p>
          <a:p>
            <a:r>
              <a:rPr lang="en-GB" dirty="0">
                <a:latin typeface="Times New Roman" panose="02020603050405020304" pitchFamily="18" charset="0"/>
                <a:cs typeface="Times New Roman" panose="02020603050405020304" pitchFamily="18" charset="0"/>
              </a:rPr>
              <a:t>Another increasingly common way to provide dynamic feedback for Web users is to include scripts or programs that run on the user's machine rather than the Web server. These programs can be Java applets, Java scripts, or ActiveX controls. These technologies are known collectively as </a:t>
            </a:r>
            <a:r>
              <a:rPr lang="en-GB" b="1" dirty="0">
                <a:latin typeface="Times New Roman" panose="02020603050405020304" pitchFamily="18" charset="0"/>
                <a:cs typeface="Times New Roman" panose="02020603050405020304" pitchFamily="18" charset="0"/>
              </a:rPr>
              <a:t>client-side</a:t>
            </a:r>
            <a:r>
              <a:rPr lang="en-GB" dirty="0">
                <a:latin typeface="Times New Roman" panose="02020603050405020304" pitchFamily="18" charset="0"/>
                <a:cs typeface="Times New Roman" panose="02020603050405020304" pitchFamily="18" charset="0"/>
              </a:rPr>
              <a:t> solutions, while the use of CGI is a </a:t>
            </a:r>
            <a:r>
              <a:rPr lang="en-GB" b="1" dirty="0">
                <a:latin typeface="Times New Roman" panose="02020603050405020304" pitchFamily="18" charset="0"/>
                <a:cs typeface="Times New Roman" panose="02020603050405020304" pitchFamily="18" charset="0"/>
              </a:rPr>
              <a:t>server-side</a:t>
            </a:r>
            <a:r>
              <a:rPr lang="en-GB" dirty="0">
                <a:latin typeface="Times New Roman" panose="02020603050405020304" pitchFamily="18" charset="0"/>
                <a:cs typeface="Times New Roman" panose="02020603050405020304" pitchFamily="18" charset="0"/>
              </a:rPr>
              <a:t> solution because the processing occurs on the Web server.</a:t>
            </a:r>
          </a:p>
        </p:txBody>
      </p:sp>
    </p:spTree>
    <p:extLst>
      <p:ext uri="{BB962C8B-B14F-4D97-AF65-F5344CB8AC3E}">
        <p14:creationId xmlns:p14="http://schemas.microsoft.com/office/powerpoint/2010/main" val="56631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PHP do?</a:t>
            </a:r>
            <a:br>
              <a:rPr lang="en-GB" dirty="0"/>
            </a:br>
            <a:br>
              <a:rPr lang="en-GB" dirty="0"/>
            </a:br>
            <a:endParaRPr lang="en-GB" dirty="0"/>
          </a:p>
        </p:txBody>
      </p:sp>
      <p:sp>
        <p:nvSpPr>
          <p:cNvPr id="3" name="Content Placeholder 2"/>
          <p:cNvSpPr>
            <a:spLocks noGrp="1"/>
          </p:cNvSpPr>
          <p:nvPr>
            <p:ph idx="1"/>
          </p:nvPr>
        </p:nvSpPr>
        <p:spPr/>
        <p:txBody>
          <a:bodyPr>
            <a:noAutofit/>
          </a:bodyPr>
          <a:lstStyle/>
          <a:p>
            <a:r>
              <a:rPr lang="en-GB" dirty="0">
                <a:latin typeface="Times New Roman" panose="02020603050405020304" pitchFamily="18" charset="0"/>
                <a:cs typeface="Times New Roman" panose="02020603050405020304" pitchFamily="18" charset="0"/>
              </a:rPr>
              <a:t>There are three main areas where PHP scripts are used:</a:t>
            </a:r>
          </a:p>
          <a:p>
            <a:endParaRPr lang="en-GB" dirty="0">
              <a:latin typeface="Times New Roman" panose="02020603050405020304" pitchFamily="18" charset="0"/>
              <a:cs typeface="Times New Roman" panose="02020603050405020304" pitchFamily="18" charset="0"/>
            </a:endParaRPr>
          </a:p>
          <a:p>
            <a:pPr marL="457200" indent="-457200" algn="just">
              <a:buAutoNum type="arabicParenBoth"/>
            </a:pPr>
            <a:r>
              <a:rPr lang="en-GB" dirty="0">
                <a:latin typeface="Times New Roman" panose="02020603050405020304" pitchFamily="18" charset="0"/>
                <a:cs typeface="Times New Roman" panose="02020603050405020304" pitchFamily="18" charset="0"/>
              </a:rPr>
              <a:t>Server-side scripting. </a:t>
            </a:r>
          </a:p>
          <a:p>
            <a:pPr marL="0" indent="0" algn="just">
              <a:buNone/>
            </a:pPr>
            <a:r>
              <a:rPr lang="en-GB" dirty="0">
                <a:latin typeface="Times New Roman" panose="02020603050405020304" pitchFamily="18" charset="0"/>
                <a:cs typeface="Times New Roman" panose="02020603050405020304" pitchFamily="18" charset="0"/>
              </a:rPr>
              <a:t>This is the most traditional and main target field for PHP. You need three things to make this work: the PHP parser (CGI or server module), a web server and a web browser. You need to run the web server, with a connected PHP installation. You can access the PHP program output with a web browser, viewing the PHP page through the server. All these can run on your home machine if you are just experimenting with PHP programming.</a:t>
            </a:r>
          </a:p>
        </p:txBody>
      </p:sp>
    </p:spTree>
    <p:extLst>
      <p:ext uri="{BB962C8B-B14F-4D97-AF65-F5344CB8AC3E}">
        <p14:creationId xmlns:p14="http://schemas.microsoft.com/office/powerpoint/2010/main" val="18022648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What can PHP do?</a:t>
            </a:r>
            <a:br>
              <a:rPr lang="en-GB" dirty="0"/>
            </a:br>
            <a:br>
              <a:rPr lang="en-GB" dirty="0"/>
            </a:br>
            <a:endParaRPr lang="en-GB" dirty="0"/>
          </a:p>
        </p:txBody>
      </p:sp>
      <p:sp>
        <p:nvSpPr>
          <p:cNvPr id="3" name="Content Placeholder 2"/>
          <p:cNvSpPr>
            <a:spLocks noGrp="1"/>
          </p:cNvSpPr>
          <p:nvPr>
            <p:ph idx="1"/>
          </p:nvPr>
        </p:nvSpPr>
        <p:spPr>
          <a:xfrm>
            <a:off x="1451579" y="2015732"/>
            <a:ext cx="9603275" cy="3858595"/>
          </a:xfrm>
        </p:spPr>
        <p:txBody>
          <a:bodyPr>
            <a:noAutofit/>
          </a:bodyPr>
          <a:lstStyle/>
          <a:p>
            <a:r>
              <a:rPr lang="en-GB" sz="2400" dirty="0">
                <a:latin typeface="Times New Roman" panose="02020603050405020304" pitchFamily="18" charset="0"/>
                <a:cs typeface="Times New Roman" panose="02020603050405020304" pitchFamily="18" charset="0"/>
              </a:rPr>
              <a:t>There are three main areas where PHP scripts are used:</a:t>
            </a:r>
          </a:p>
          <a:p>
            <a:pPr marL="0" indent="0" algn="just">
              <a:buNone/>
            </a:pPr>
            <a:endParaRPr lang="en-GB" sz="1050" dirty="0">
              <a:latin typeface="Times New Roman" panose="02020603050405020304" pitchFamily="18" charset="0"/>
              <a:cs typeface="Times New Roman" panose="02020603050405020304" pitchFamily="18" charset="0"/>
            </a:endParaRPr>
          </a:p>
          <a:p>
            <a:pPr marL="0" indent="0" algn="just">
              <a:buNone/>
            </a:pPr>
            <a:r>
              <a:rPr lang="en-GB" sz="2400" dirty="0">
                <a:latin typeface="Times New Roman" panose="02020603050405020304" pitchFamily="18" charset="0"/>
                <a:cs typeface="Times New Roman" panose="02020603050405020304" pitchFamily="18" charset="0"/>
              </a:rPr>
              <a:t>(2) Command line scripting. </a:t>
            </a:r>
          </a:p>
          <a:p>
            <a:pPr marL="0" indent="0" algn="just">
              <a:buNone/>
            </a:pPr>
            <a:r>
              <a:rPr lang="en-GB" sz="2400" dirty="0">
                <a:latin typeface="Times New Roman" panose="02020603050405020304" pitchFamily="18" charset="0"/>
                <a:cs typeface="Times New Roman" panose="02020603050405020304" pitchFamily="18" charset="0"/>
              </a:rPr>
              <a:t>You can make a PHP script to run it without any server or browser. You only need the PHP parser to use it this way. This type of usage is ideal for scripts regularly executed on Linux or on Windows. These scripts can also be used for simple text processing tasks. </a:t>
            </a:r>
          </a:p>
        </p:txBody>
      </p:sp>
    </p:spTree>
    <p:extLst>
      <p:ext uri="{BB962C8B-B14F-4D97-AF65-F5344CB8AC3E}">
        <p14:creationId xmlns:p14="http://schemas.microsoft.com/office/powerpoint/2010/main" val="63075052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1182</TotalTime>
  <Words>1975</Words>
  <Application>Microsoft Office PowerPoint</Application>
  <PresentationFormat>Widescreen</PresentationFormat>
  <Paragraphs>287</Paragraphs>
  <Slides>57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57</vt:i4>
      </vt:variant>
    </vt:vector>
  </HeadingPairs>
  <TitlesOfParts>
    <vt:vector size="61" baseType="lpstr">
      <vt:lpstr>Arial</vt:lpstr>
      <vt:lpstr>Gill Sans MT</vt:lpstr>
      <vt:lpstr>Times New Roman</vt:lpstr>
      <vt:lpstr>Gallery</vt:lpstr>
      <vt:lpstr>Introduction</vt:lpstr>
      <vt:lpstr>What is PHP? </vt:lpstr>
      <vt:lpstr>Example #1 An introductory example</vt:lpstr>
      <vt:lpstr>What is PHP? </vt:lpstr>
      <vt:lpstr>What is PHP? </vt:lpstr>
      <vt:lpstr>What can PHP do?  </vt:lpstr>
      <vt:lpstr>CGI: Common Gateway Interface</vt:lpstr>
      <vt:lpstr>What can PHP do?  </vt:lpstr>
      <vt:lpstr>What can PHP do?  </vt:lpstr>
      <vt:lpstr>What can PHP do?  </vt:lpstr>
      <vt:lpstr>What can PHP do?  </vt:lpstr>
      <vt:lpstr>What do I need?  </vt:lpstr>
      <vt:lpstr>General Installation Considerations  </vt:lpstr>
      <vt:lpstr>PHP</vt:lpstr>
      <vt:lpstr>Editor </vt:lpstr>
      <vt:lpstr>PowerPoint Presentation</vt:lpstr>
      <vt:lpstr>Basic syntax PHP tags</vt:lpstr>
      <vt:lpstr>Basic syntax Instruction separation </vt:lpstr>
      <vt:lpstr>Comments</vt:lpstr>
      <vt:lpstr>Comments</vt:lpstr>
      <vt:lpstr>Comments</vt:lpstr>
      <vt:lpstr>Variables</vt:lpstr>
      <vt:lpstr>Variables boolean</vt:lpstr>
      <vt:lpstr>Variables integer</vt:lpstr>
      <vt:lpstr>Variables integer</vt:lpstr>
      <vt:lpstr>Variables float</vt:lpstr>
      <vt:lpstr>Variables string</vt:lpstr>
      <vt:lpstr>Variables string</vt:lpstr>
      <vt:lpstr>Variables string</vt:lpstr>
      <vt:lpstr>Variables string</vt:lpstr>
      <vt:lpstr>Variables</vt:lpstr>
      <vt:lpstr>Variables</vt:lpstr>
      <vt:lpstr>Variables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Variable variables  </vt:lpstr>
      <vt:lpstr>Variable variables  </vt:lpstr>
      <vt:lpstr>Variable variables  </vt:lpstr>
      <vt:lpstr>Constants </vt:lpstr>
      <vt:lpstr>Constants </vt:lpstr>
      <vt:lpstr>Constants </vt:lpstr>
      <vt:lpstr>Constants </vt:lpstr>
      <vt:lpstr>Magic constants </vt:lpstr>
      <vt:lpstr>A few "magical" PHP constants</vt:lpstr>
      <vt:lpstr>Output</vt:lpstr>
      <vt:lpstr>Expressions</vt:lpstr>
      <vt:lpstr>Expressions</vt:lpstr>
      <vt:lpstr>Expressions</vt:lpstr>
      <vt:lpstr>Expressions</vt:lpstr>
      <vt:lpstr>Expressions</vt:lpstr>
      <vt:lpstr>Expressions</vt:lpstr>
      <vt:lpstr>Databases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shady.elmashad@feng.bu.edu.eg</dc:creator>
  <cp:lastModifiedBy>shady.elmashad@feng.bu.edu.eg</cp:lastModifiedBy>
  <cp:revision>56</cp:revision>
  <dcterms:created xsi:type="dcterms:W3CDTF">2017-08-13T17:09:19Z</dcterms:created>
  <dcterms:modified xsi:type="dcterms:W3CDTF">2017-10-27T13:46:00Z</dcterms:modified>
</cp:coreProperties>
</file>